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6" r:id="rId5"/>
    <p:sldId id="294" r:id="rId6"/>
    <p:sldId id="257" r:id="rId7"/>
    <p:sldId id="258" r:id="rId8"/>
    <p:sldId id="297" r:id="rId9"/>
    <p:sldId id="259" r:id="rId10"/>
    <p:sldId id="299" r:id="rId11"/>
    <p:sldId id="261" r:id="rId12"/>
    <p:sldId id="298" r:id="rId13"/>
    <p:sldId id="295" r:id="rId14"/>
    <p:sldId id="296" r:id="rId15"/>
  </p:sldIdLst>
  <p:sldSz cx="12192000" cy="6858000"/>
  <p:notesSz cx="6858000" cy="9144000"/>
  <p:defaultTextStyle>
    <a:defPPr>
      <a:defRPr lang="en-001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3E64"/>
    <a:srgbClr val="0070C0"/>
    <a:srgbClr val="7030A0"/>
    <a:srgbClr val="13501B"/>
    <a:srgbClr val="B7B7B7"/>
    <a:srgbClr val="273741"/>
    <a:srgbClr val="863F1A"/>
    <a:srgbClr val="50164A"/>
    <a:srgbClr val="00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AECAFB-627B-4502-8DDD-969209983E32}" v="496" dt="2024-03-14T20:45:05.393"/>
    <p1510:client id="{3499968F-2C5B-ACD3-1540-AF2B75060F3C}" v="382" dt="2024-03-14T20:41:15.9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B303B2-AF3D-4B47-9D02-86685F3C943A}" type="datetimeFigureOut">
              <a:rPr lang="en-001" smtClean="0"/>
              <a:t>16/05/2024</a:t>
            </a:fld>
            <a:endParaRPr lang="en-001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001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00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6A7116-097B-4A50-9D2C-39BEE3B5C2FA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4015103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A7116-097B-4A50-9D2C-39BEE3B5C2FA}" type="slidenum">
              <a:rPr lang="en-001" smtClean="0"/>
              <a:t>5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626296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A7116-097B-4A50-9D2C-39BEE3B5C2FA}" type="slidenum">
              <a:rPr lang="en-001" smtClean="0"/>
              <a:t>6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686778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A7116-097B-4A50-9D2C-39BEE3B5C2FA}" type="slidenum">
              <a:rPr lang="en-001" smtClean="0"/>
              <a:t>7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299269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00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6A7116-097B-4A50-9D2C-39BEE3B5C2FA}" type="slidenum">
              <a:rPr lang="en-001" smtClean="0"/>
              <a:t>9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955103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DAC5F-F8E7-EB7D-7048-6E5FBD67CD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E7B2A7-C125-893F-B428-E07A23296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19DB7-074C-4C03-F441-823C5050F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30C658-BA93-414B-AAD5-DE3001036252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74962-65D8-6A60-5C09-066E0B874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4DB8C3-8C72-0F1D-E9F5-AB71A3A6D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 b="1"/>
            </a:lvl1pPr>
          </a:lstStyle>
          <a:p>
            <a:fld id="{E906306B-CA6C-4594-B96A-16C52CA088E3}" type="slidenum">
              <a:rPr lang="en-001" smtClean="0"/>
              <a:pPr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732699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D8553-2312-378A-1227-550D76D03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747563-36C9-9AED-3B54-412BA98858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8241F-C048-3A21-A246-1E80F2725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C5B30-A269-4348-A23A-0459B3799F03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215E0-7BF5-E67D-6B0B-9EE451B75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0096C0-44B9-0909-AA40-CDF3C7D19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3709725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9733E6-6267-D0FB-168F-2D767BABF7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01731-4AB1-8F2F-CDCD-3212628C67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5A050-6C39-70BC-3CD9-DBB9BF1D4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5F2C4-B9D4-4C59-B2B9-E0C83DD142BF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7ECE93-5CE4-AE10-7FBA-DC68C715A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90C4E-AD46-5881-E1F8-652D6000C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464601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160F4-FAC0-D77D-2FF8-97C412F65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D8AC3-12B3-33F0-DB47-68BCCA98F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5FE1EA-A5D1-6522-2F94-D5FBCF17E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725284-415E-496A-9A7F-DAB49EB4CBEA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1E37D-532F-A09F-D087-FB4F6EDC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BCDE19-200B-FE2B-0605-6C97CF36B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9923845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01955-800E-9DAC-F9A3-655FF8CC0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EFF81-C00C-6149-754B-FBE6D9E27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BE457-1109-7F19-B26A-BBB0252F7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C2146-9BC8-489F-8B09-99783DD36979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62AFE-4893-8829-8639-80A357F07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3233E-B0CC-0D14-AE7C-9A9305547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606270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092F5-10A9-F432-F4E8-81679E012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C774C-D746-F926-59B0-886301E41B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C5BF1-4774-62BF-29E6-7881E141F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F66089-0ABF-58D5-7DD9-819A83C1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9A2D0-5123-4396-9DC0-4568ADFBA188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5556C-4FF3-85B3-5E2B-30C2454D2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53BA5-3119-E3ED-C2BA-877F19DE9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790333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23A65-E50B-BC6E-DCB6-845FBB5F4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5DBEE7-80D5-1CEE-7D90-39DD2D622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5E1964-FE36-56AB-7669-8383695D68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B3A48D-E412-E3E6-07A4-1BABE1B953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1FF170-80B7-934F-F0EA-4E914642F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A575EC-61D9-6128-DBCA-0056E3C58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A885E-1E10-4FC4-9607-D08281785B03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8F7E54-06C8-C909-A0C4-5F2BB4EC4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D7BA0-3F7A-CE8C-27D1-9E434A146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385222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816CD-1240-FE87-01CF-77F76B30C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62D9AD-2F8D-3252-4E38-D5E382DF7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F84E6-CF27-4318-94C3-5CDF129F08F6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88FBD0-CB55-0503-7AD2-6EDF950F7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85CB31-A654-3ED9-9064-69544E499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443142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040C06-1733-833E-7F02-06CD9E8E6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6BB0-C5D1-4128-9D28-D2C0CB11852F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20AD93-E79B-BA07-F699-2B7957D22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FA0D4-BF18-D1B1-7A0C-F9213EA0A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187645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C9342-DE56-7432-1A7C-22A338F98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57E8AF-0EFE-C3E7-14AA-91BBB2AF9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E4D371-3A2B-ECAE-0147-DCBB04163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6A2A3-E42A-2B29-5A33-B62F4E289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97F088-AE0A-41DA-A3D2-79DB0CB9D499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30BCA-EEF8-6484-A36B-7FB99C798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808E0-EC6A-8B7B-9AF6-B34E4F25A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7984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FBD9B-415E-1628-C6F0-7331F0CEC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0C00B6-AA96-C13D-13D9-707F371C1C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00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F8BCD4-A4B8-D9F6-05A6-5F5602527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29C54E-0781-4D2E-136F-26A3F2513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3DC57-CF95-4E74-AED0-E4DA1353A025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E9D8E5-1D18-48EB-998F-AAE4BC87F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001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F6111F-19AA-4ED5-F2AE-1B4E2C153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535288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4853D1-26E9-7A87-72FB-5C7252034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00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5DDD7-C353-1486-BB94-BC800C67E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001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AE5D1-DB1B-FF4B-94B3-3CB014AC16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Palatino Linotype" panose="02040502050505030304" pitchFamily="18" charset="0"/>
              </a:defRPr>
            </a:lvl1pPr>
          </a:lstStyle>
          <a:p>
            <a:fld id="{FAF5513C-00B9-4DA4-90B0-1B8A980C5924}" type="datetime8">
              <a:rPr lang="en-001" smtClean="0"/>
              <a:t>16/05/2024 10:30 pm</a:t>
            </a:fld>
            <a:endParaRPr lang="en-00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DBFA9-7176-7398-144F-8B454A8C75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Palatino Linotype" panose="02040502050505030304" pitchFamily="18" charset="0"/>
              </a:defRPr>
            </a:lvl1pPr>
          </a:lstStyle>
          <a:p>
            <a:endParaRPr lang="en-001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4D0D50-0C45-2210-B71B-73CD3956C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82000"/>
                  </a:schemeClr>
                </a:solidFill>
                <a:latin typeface="Palatino Linotype" panose="02040502050505030304" pitchFamily="18" charset="0"/>
              </a:defRPr>
            </a:lvl1pPr>
          </a:lstStyle>
          <a:p>
            <a:fld id="{E906306B-CA6C-4594-B96A-16C52CA088E3}" type="slidenum">
              <a:rPr lang="en-001" smtClean="0"/>
              <a:pPr/>
              <a:t>‹#›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139919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2">
              <a:lumMod val="90000"/>
              <a:lumOff val="10000"/>
            </a:schemeClr>
          </a:solidFill>
          <a:latin typeface="Palatino Linotype" panose="0204050205050503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alatino Linotype" panose="02040502050505030304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001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radcompass.wixsite.com/home/gradcompare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bank.org/en/topic/tertiaryeducation" TargetMode="External"/><Relationship Id="rId7" Type="http://schemas.microsoft.com/office/2007/relationships/hdphoto" Target="../media/hdphoto1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www.hec.gov.pk/english/universities/hes/Pages/HEDR-Statistics.aspx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CAA0C62-06AC-CDD1-AEFE-4ADA7F014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51544" y="4719484"/>
            <a:ext cx="6288911" cy="1655762"/>
          </a:xfrm>
        </p:spPr>
        <p:txBody>
          <a:bodyPr anchor="ctr">
            <a:normAutofit/>
          </a:bodyPr>
          <a:lstStyle/>
          <a:p>
            <a:r>
              <a:rPr lang="en-US" sz="4100" i="1" dirty="0">
                <a:latin typeface="Palatino Linotype" panose="02040502050505030304" pitchFamily="18" charset="0"/>
              </a:rPr>
              <a:t>Navigate your path to graduate admission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FB5D9EA-9156-38D2-F2D9-393B96126D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97485" y="407424"/>
            <a:ext cx="5397030" cy="4312060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23373CD-02A8-08C7-3ECD-5AA6CDFC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1</a:t>
            </a:fld>
            <a:endParaRPr lang="en-001"/>
          </a:p>
        </p:txBody>
      </p:sp>
    </p:spTree>
    <p:extLst>
      <p:ext uri="{BB962C8B-B14F-4D97-AF65-F5344CB8AC3E}">
        <p14:creationId xmlns:p14="http://schemas.microsoft.com/office/powerpoint/2010/main" val="2353089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19C5C5-EB74-63A9-DA97-F849D4361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10</a:t>
            </a:fld>
            <a:endParaRPr lang="en-001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59FF9C-226B-7FE2-9FAF-AEDA82C42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80" y="346570"/>
            <a:ext cx="10810240" cy="2771699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283FF4D9-1CAF-8021-8CD4-C51E0C809C3F}"/>
              </a:ext>
            </a:extLst>
          </p:cNvPr>
          <p:cNvSpPr txBox="1">
            <a:spLocks/>
          </p:cNvSpPr>
          <p:nvPr/>
        </p:nvSpPr>
        <p:spPr>
          <a:xfrm>
            <a:off x="1020115" y="3316236"/>
            <a:ext cx="6473849" cy="1857044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Palatino Linotype" panose="020405020505050303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800" b="1" i="1" dirty="0">
                <a:solidFill>
                  <a:srgbClr val="273741"/>
                </a:solidFill>
              </a:rPr>
              <a:t>AI Comparison Tool</a:t>
            </a:r>
          </a:p>
          <a:p>
            <a:pPr marL="0" indent="0" algn="ctr">
              <a:buNone/>
            </a:pPr>
            <a:r>
              <a:rPr lang="en-US" sz="4400" i="1" dirty="0">
                <a:solidFill>
                  <a:srgbClr val="273741"/>
                </a:solidFill>
                <a:ea typeface="Sans Serif Collection" panose="020B0502040504020204" pitchFamily="34" charset="0"/>
                <a:cs typeface="Sans Serif Collection" panose="020B0502040504020204" pitchFamily="34" charset="0"/>
              </a:rPr>
              <a:t>Usage Demo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701ECC8-2E58-1DC9-9198-8CC071716BDE}"/>
              </a:ext>
            </a:extLst>
          </p:cNvPr>
          <p:cNvGrpSpPr/>
          <p:nvPr/>
        </p:nvGrpSpPr>
        <p:grpSpPr>
          <a:xfrm>
            <a:off x="7493964" y="3186187"/>
            <a:ext cx="3164709" cy="2117142"/>
            <a:chOff x="8399845" y="3998095"/>
            <a:chExt cx="3164709" cy="2117142"/>
          </a:xfrm>
        </p:grpSpPr>
        <p:pic>
          <p:nvPicPr>
            <p:cNvPr id="1026" name="Picture 2" descr="Google Launches Gemini AI Models to Power Bard and AI Features on Pixel  Phones; Will Compete With OpenAI's GPT-4 | Technology News">
              <a:extLst>
                <a:ext uri="{FF2B5EF4-FFF2-40B4-BE49-F238E27FC236}">
                  <a16:creationId xmlns:a16="http://schemas.microsoft.com/office/drawing/2014/main" id="{7B172FAE-48A2-0925-9A5E-B3EAA4A926E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56" t="13608" r="8756" b="13608"/>
            <a:stretch/>
          </p:blipFill>
          <p:spPr bwMode="auto">
            <a:xfrm>
              <a:off x="8399845" y="4544465"/>
              <a:ext cx="3164709" cy="1570772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9E6EA13-BB7C-599E-286B-0771DF3ACA5E}"/>
                </a:ext>
              </a:extLst>
            </p:cNvPr>
            <p:cNvSpPr txBox="1"/>
            <p:nvPr/>
          </p:nvSpPr>
          <p:spPr>
            <a:xfrm>
              <a:off x="8855114" y="3998095"/>
              <a:ext cx="2254169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2800" i="1" dirty="0">
                  <a:solidFill>
                    <a:srgbClr val="273741"/>
                  </a:solidFill>
                  <a:latin typeface="Palatino Linotype" panose="02040502050505030304" pitchFamily="18" charset="0"/>
                  <a:ea typeface="Sans Serif Collection" panose="020B0502040504020204" pitchFamily="34" charset="0"/>
                  <a:cs typeface="Sans Serif Collection" panose="020B0502040504020204" pitchFamily="34" charset="0"/>
                </a:rPr>
                <a:t>Powered by</a:t>
              </a:r>
              <a:endParaRPr lang="en-001" sz="2800" dirty="0">
                <a:latin typeface="Palatino Linotype" panose="02040502050505030304" pitchFamily="18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C724396-49B3-50FA-378B-DADE6CB0D1E0}"/>
              </a:ext>
            </a:extLst>
          </p:cNvPr>
          <p:cNvSpPr txBox="1"/>
          <p:nvPr/>
        </p:nvSpPr>
        <p:spPr>
          <a:xfrm>
            <a:off x="1529079" y="5371247"/>
            <a:ext cx="545592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 err="1">
                <a:solidFill>
                  <a:srgbClr val="002060"/>
                </a:solidFill>
                <a:latin typeface="Palatino Linotype" panose="0204050205050503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GradCompare</a:t>
            </a:r>
            <a:r>
              <a:rPr lang="en-US" sz="2800" b="1" dirty="0">
                <a:solidFill>
                  <a:srgbClr val="002060"/>
                </a:solidFill>
                <a:latin typeface="Palatino Linotype" panose="0204050205050503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by GradCompass</a:t>
            </a:r>
            <a:endParaRPr lang="en-US" sz="2800" b="1" dirty="0">
              <a:solidFill>
                <a:srgbClr val="002060"/>
              </a:solidFill>
              <a:latin typeface="Palatino Linotype" panose="02040502050505030304" pitchFamily="18" charset="0"/>
            </a:endParaRPr>
          </a:p>
          <a:p>
            <a:pPr algn="ctr"/>
            <a:r>
              <a:rPr lang="en-US" sz="2800" dirty="0">
                <a:latin typeface="Palatino Linotype" panose="02040502050505030304" pitchFamily="18" charset="0"/>
              </a:rPr>
              <a:t>Open in Browser</a:t>
            </a:r>
            <a:endParaRPr lang="en-001" sz="28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196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E6D26AC-EB5E-32F2-9D76-DB1FDFE87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11</a:t>
            </a:fld>
            <a:endParaRPr lang="en-001"/>
          </a:p>
        </p:txBody>
      </p:sp>
      <p:pic>
        <p:nvPicPr>
          <p:cNvPr id="5" name="GradCompare Demo">
            <a:hlinkClick r:id="" action="ppaction://media"/>
            <a:extLst>
              <a:ext uri="{FF2B5EF4-FFF2-40B4-BE49-F238E27FC236}">
                <a16:creationId xmlns:a16="http://schemas.microsoft.com/office/drawing/2014/main" id="{572EED68-20A4-54A1-E9A9-62D94442A9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80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A7BC0-F94E-96F7-CD68-ECAF9BC0F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99762"/>
            <a:ext cx="9144000" cy="2479675"/>
          </a:xfrm>
        </p:spPr>
        <p:txBody>
          <a:bodyPr anchor="ctr">
            <a:normAutofit/>
          </a:bodyPr>
          <a:lstStyle/>
          <a:p>
            <a:r>
              <a:rPr lang="en-US" sz="8000" dirty="0"/>
              <a:t>Entrepreneurship</a:t>
            </a:r>
            <a:br>
              <a:rPr lang="en-US" sz="8000" dirty="0"/>
            </a:br>
            <a:r>
              <a:rPr lang="en-US" sz="8000" i="1" dirty="0"/>
              <a:t>Pitch Deck</a:t>
            </a:r>
            <a:endParaRPr lang="en-001" sz="8000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A0C62-06AC-CDD1-AEFE-4ADA7F014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54710"/>
            <a:ext cx="9144000" cy="2801640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4100" b="1" dirty="0">
                <a:latin typeface="Palatino Linotype" panose="02040502050505030304" pitchFamily="18" charset="0"/>
              </a:rPr>
              <a:t>Team</a:t>
            </a:r>
          </a:p>
          <a:p>
            <a:r>
              <a:rPr lang="en-US" sz="3100" i="1" dirty="0">
                <a:latin typeface="Palatino Linotype" panose="02040502050505030304" pitchFamily="18" charset="0"/>
              </a:rPr>
              <a:t>Danial Ahmad</a:t>
            </a:r>
          </a:p>
          <a:p>
            <a:r>
              <a:rPr lang="en-US" sz="3100" i="1" dirty="0"/>
              <a:t>Muhammad Ahmed Mohsin</a:t>
            </a:r>
          </a:p>
          <a:p>
            <a:r>
              <a:rPr lang="en-US" sz="3100" i="1" dirty="0">
                <a:latin typeface="Palatino Linotype" panose="02040502050505030304" pitchFamily="18" charset="0"/>
              </a:rPr>
              <a:t>Muhammad Ali Farooq</a:t>
            </a:r>
          </a:p>
          <a:p>
            <a:r>
              <a:rPr lang="en-US" sz="3100" i="1" dirty="0"/>
              <a:t>Muhammad Umer</a:t>
            </a:r>
          </a:p>
          <a:p>
            <a:r>
              <a:rPr lang="en-US" sz="3100" i="1" dirty="0">
                <a:latin typeface="Palatino Linotype" panose="02040502050505030304" pitchFamily="18" charset="0"/>
              </a:rPr>
              <a:t>Syeda Fatima Zahra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123373CD-02A8-08C7-3ECD-5AA6CDFC1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mtClean="0"/>
              <a:t>2</a:t>
            </a:fld>
            <a:endParaRPr lang="en-001" dirty="0"/>
          </a:p>
        </p:txBody>
      </p:sp>
    </p:spTree>
    <p:extLst>
      <p:ext uri="{BB962C8B-B14F-4D97-AF65-F5344CB8AC3E}">
        <p14:creationId xmlns:p14="http://schemas.microsoft.com/office/powerpoint/2010/main" val="162064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B482C-72B6-D30E-6B8C-06DAC3054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Problem</a:t>
            </a:r>
            <a:endParaRPr lang="en-00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DE34D-F2D2-0A7E-C4F7-84B95358D6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i="0" dirty="0">
                <a:effectLst/>
              </a:rPr>
              <a:t>Students feel lost in the Grad School Maze!</a:t>
            </a:r>
            <a:endParaRPr lang="en-US" b="0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The graduate school application process is</a:t>
            </a:r>
            <a:r>
              <a:rPr lang="en-US" b="1" i="0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</a:rPr>
              <a:t> complex </a:t>
            </a:r>
            <a:r>
              <a:rPr lang="en-US" i="0" dirty="0">
                <a:effectLst/>
              </a:rPr>
              <a:t>and</a:t>
            </a:r>
            <a:r>
              <a:rPr lang="en-US" b="1" i="0" dirty="0">
                <a:solidFill>
                  <a:schemeClr val="tx2">
                    <a:lumMod val="90000"/>
                    <a:lumOff val="10000"/>
                  </a:schemeClr>
                </a:solidFill>
                <a:effectLst/>
              </a:rPr>
              <a:t> confusing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163E64"/>
                </a:solidFill>
              </a:rPr>
              <a:t>Unlike undergraduate admissions</a:t>
            </a:r>
            <a:r>
              <a:rPr lang="en-US" dirty="0"/>
              <a:t>, graduate admissions are field-specific and put a far greater emphasis on research</a:t>
            </a:r>
            <a:endParaRPr lang="en-US" i="0" dirty="0"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effectLst/>
              </a:rPr>
              <a:t>Students struggle to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i="1" dirty="0">
                <a:effectLst/>
              </a:rPr>
              <a:t>Identify research interests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i="1" dirty="0">
                <a:effectLst/>
              </a:rPr>
              <a:t>Find relevant programs and professors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2600" i="1" dirty="0">
                <a:effectLst/>
              </a:rPr>
              <a:t>Connect with experienced mentors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70F6FD-C62B-4923-6939-86E04411F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3</a:t>
            </a:fld>
            <a:endParaRPr lang="en-001" sz="1600"/>
          </a:p>
        </p:txBody>
      </p:sp>
      <p:pic>
        <p:nvPicPr>
          <p:cNvPr id="1026" name="Picture 2" descr="Problem solving - Free education icons">
            <a:extLst>
              <a:ext uri="{FF2B5EF4-FFF2-40B4-BE49-F238E27FC236}">
                <a16:creationId xmlns:a16="http://schemas.microsoft.com/office/drawing/2014/main" id="{5AC0B745-E504-FEA4-DE1E-8B98B4FCDE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25" t="10774" r="17405" b="10898"/>
          <a:stretch/>
        </p:blipFill>
        <p:spPr bwMode="auto">
          <a:xfrm>
            <a:off x="10596932" y="365125"/>
            <a:ext cx="1259093" cy="1556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278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89D8-ABBF-0048-A00F-93A213E2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Solution: GradCompass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A97AD-E9DD-F4F0-5F75-79C13DC56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5280"/>
            <a:ext cx="10515600" cy="17563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300" b="1" dirty="0"/>
              <a:t>GradCompass</a:t>
            </a:r>
            <a:r>
              <a:rPr lang="en-US" sz="2300" dirty="0"/>
              <a:t> aims to be a personalized guide for</a:t>
            </a:r>
            <a:br>
              <a:rPr lang="en-US" sz="2300" dirty="0"/>
            </a:br>
            <a:r>
              <a:rPr lang="en-US" sz="2300" i="1" dirty="0"/>
              <a:t>prospective </a:t>
            </a:r>
            <a:r>
              <a:rPr lang="en-US" sz="2300" dirty="0"/>
              <a:t>graduate school applicants</a:t>
            </a:r>
          </a:p>
          <a:p>
            <a:pPr marL="0" indent="0" algn="ctr">
              <a:buNone/>
            </a:pPr>
            <a:r>
              <a:rPr lang="en-US" sz="3200" b="1" dirty="0">
                <a:solidFill>
                  <a:srgbClr val="273741"/>
                </a:solidFill>
              </a:rPr>
              <a:t>Features</a:t>
            </a:r>
            <a:r>
              <a:rPr lang="en-US" sz="2300" b="1" dirty="0">
                <a:solidFill>
                  <a:srgbClr val="273741"/>
                </a:solidFill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9CB197-2C76-1A1C-99A4-C887AB4D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4</a:t>
            </a:fld>
            <a:endParaRPr lang="en-001" sz="160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565F7F7-1D73-E4AF-CF32-6BA9772175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8357781"/>
              </p:ext>
            </p:extLst>
          </p:nvPr>
        </p:nvGraphicFramePr>
        <p:xfrm>
          <a:off x="981710" y="2855169"/>
          <a:ext cx="5114290" cy="35112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4290">
                  <a:extLst>
                    <a:ext uri="{9D8B030D-6E8A-4147-A177-3AD203B41FA5}">
                      <a16:colId xmlns:a16="http://schemas.microsoft.com/office/drawing/2014/main" val="2987359128"/>
                    </a:ext>
                  </a:extLst>
                </a:gridCol>
              </a:tblGrid>
              <a:tr h="615642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solidFill>
                            <a:srgbClr val="273741"/>
                          </a:solidFill>
                          <a:latin typeface="Palatino Linotype" panose="02040502050505030304" pitchFamily="18" charset="0"/>
                        </a:rPr>
                        <a:t>AI-powered Comparison Tool</a:t>
                      </a:r>
                      <a:endParaRPr lang="en-001" sz="2500" dirty="0">
                        <a:solidFill>
                          <a:srgbClr val="273741"/>
                        </a:solidFill>
                        <a:latin typeface="Palatino Linotype" panose="0204050205050503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117336"/>
                  </a:ext>
                </a:extLst>
              </a:tr>
              <a:tr h="2759481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300" dirty="0">
                          <a:latin typeface="Palatino Linotype" panose="02040502050505030304" pitchFamily="18" charset="0"/>
                        </a:rPr>
                        <a:t>Generates comprehensive </a:t>
                      </a:r>
                      <a:r>
                        <a:rPr lang="en-US" sz="2300" b="1" dirty="0">
                          <a:latin typeface="Palatino Linotype" panose="02040502050505030304" pitchFamily="18" charset="0"/>
                        </a:rPr>
                        <a:t>comparisons</a:t>
                      </a:r>
                      <a:endParaRPr lang="en-US" sz="2300" dirty="0">
                        <a:latin typeface="Palatino Linotype" panose="02040502050505030304" pitchFamily="18" charset="0"/>
                      </a:endParaRP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300" dirty="0">
                          <a:latin typeface="Palatino Linotype" panose="02040502050505030304" pitchFamily="18" charset="0"/>
                        </a:rPr>
                        <a:t>Provides information such as </a:t>
                      </a:r>
                      <a:r>
                        <a:rPr lang="en-US" sz="2300" b="1" dirty="0">
                          <a:latin typeface="Palatino Linotype" panose="02040502050505030304" pitchFamily="18" charset="0"/>
                        </a:rPr>
                        <a:t>research areas, active faculty, funding/stipends</a:t>
                      </a:r>
                      <a:r>
                        <a:rPr lang="en-US" sz="2300" dirty="0">
                          <a:latin typeface="Palatino Linotype" panose="02040502050505030304" pitchFamily="18" charset="0"/>
                        </a:rPr>
                        <a:t>, and more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300" dirty="0">
                          <a:latin typeface="Palatino Linotype" panose="02040502050505030304" pitchFamily="18" charset="0"/>
                        </a:rPr>
                        <a:t>Saves </a:t>
                      </a:r>
                      <a:r>
                        <a:rPr lang="en-US" sz="2300" b="1" dirty="0">
                          <a:latin typeface="Palatino Linotype" panose="02040502050505030304" pitchFamily="18" charset="0"/>
                        </a:rPr>
                        <a:t>time and effort</a:t>
                      </a:r>
                      <a:r>
                        <a:rPr lang="en-US" sz="2300" b="0" dirty="0">
                          <a:latin typeface="Palatino Linotype" panose="02040502050505030304" pitchFamily="18" charset="0"/>
                        </a:rPr>
                        <a:t>; provides convenience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endParaRPr lang="en-US" sz="2300" dirty="0">
                        <a:latin typeface="Palatino Linotype" panose="02040502050505030304" pitchFamily="18" charset="0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503720"/>
                  </a:ext>
                </a:extLst>
              </a:tr>
            </a:tbl>
          </a:graphicData>
        </a:graphic>
      </p:graphicFrame>
      <p:pic>
        <p:nvPicPr>
          <p:cNvPr id="1028" name="Picture 4" descr="Nautical star - Wikipedia">
            <a:extLst>
              <a:ext uri="{FF2B5EF4-FFF2-40B4-BE49-F238E27FC236}">
                <a16:creationId xmlns:a16="http://schemas.microsoft.com/office/drawing/2014/main" id="{A1B329AA-7C25-6298-66CD-2C5471D537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7381" y="2382630"/>
            <a:ext cx="477520" cy="45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Nautical star - Wikipedia">
            <a:extLst>
              <a:ext uri="{FF2B5EF4-FFF2-40B4-BE49-F238E27FC236}">
                <a16:creationId xmlns:a16="http://schemas.microsoft.com/office/drawing/2014/main" id="{220392E5-C6A6-E252-AA1C-8D0A2BD617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3950" y="2377939"/>
            <a:ext cx="477520" cy="45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50CD17C-8C94-AF16-05A2-BD412661C4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243977"/>
              </p:ext>
            </p:extLst>
          </p:nvPr>
        </p:nvGraphicFramePr>
        <p:xfrm>
          <a:off x="6059170" y="2855054"/>
          <a:ext cx="5114290" cy="35112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14290">
                  <a:extLst>
                    <a:ext uri="{9D8B030D-6E8A-4147-A177-3AD203B41FA5}">
                      <a16:colId xmlns:a16="http://schemas.microsoft.com/office/drawing/2014/main" val="1417516581"/>
                    </a:ext>
                  </a:extLst>
                </a:gridCol>
              </a:tblGrid>
              <a:tr h="615642">
                <a:tc>
                  <a:txBody>
                    <a:bodyPr/>
                    <a:lstStyle/>
                    <a:p>
                      <a:pPr algn="ctr"/>
                      <a:r>
                        <a:rPr lang="en-US" sz="2500" dirty="0">
                          <a:solidFill>
                            <a:srgbClr val="273741"/>
                          </a:solidFill>
                          <a:latin typeface="Palatino Linotype" panose="02040502050505030304" pitchFamily="18" charset="0"/>
                        </a:rPr>
                        <a:t>One-stop Shop for Guidance</a:t>
                      </a:r>
                      <a:endParaRPr lang="en-001" sz="2500" dirty="0">
                        <a:solidFill>
                          <a:srgbClr val="273741"/>
                        </a:solidFill>
                        <a:latin typeface="Palatino Linotype" panose="02040502050505030304" pitchFamily="18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117336"/>
                  </a:ext>
                </a:extLst>
              </a:tr>
              <a:tr h="2759481"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300" dirty="0">
                          <a:latin typeface="Palatino Linotype" panose="02040502050505030304" pitchFamily="18" charset="0"/>
                        </a:rPr>
                        <a:t>Connects students with experienced mentors; </a:t>
                      </a:r>
                      <a:r>
                        <a:rPr lang="en-US" sz="2300" b="1" dirty="0">
                          <a:latin typeface="Palatino Linotype" panose="02040502050505030304" pitchFamily="18" charset="0"/>
                        </a:rPr>
                        <a:t>one-to-one mentorship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300" dirty="0">
                          <a:latin typeface="Palatino Linotype" panose="02040502050505030304" pitchFamily="18" charset="0"/>
                        </a:rPr>
                        <a:t>Offers support with </a:t>
                      </a:r>
                      <a:r>
                        <a:rPr lang="en-US" sz="2300" b="1" dirty="0">
                          <a:latin typeface="Palatino Linotype" panose="02040502050505030304" pitchFamily="18" charset="0"/>
                        </a:rPr>
                        <a:t>essays, research proposals, interview preparation, etc.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300" b="0" dirty="0">
                          <a:latin typeface="Palatino Linotype" panose="02040502050505030304" pitchFamily="18" charset="0"/>
                        </a:rPr>
                        <a:t>Blogs/webinars aimed at imbuing confidence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5037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80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8E949-EE7B-523A-4888-A12FA36C4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Model </a:t>
            </a:r>
            <a:r>
              <a:rPr lang="en-US" b="0" dirty="0"/>
              <a:t>(Freemium)</a:t>
            </a:r>
            <a:endParaRPr lang="en-001" b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444BE5-0B9E-719C-F355-F300ACEA1D5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447854"/>
              </a:xfrm>
            </p:spPr>
            <p:txBody>
              <a:bodyPr>
                <a:normAutofit/>
              </a:bodyPr>
              <a:lstStyle/>
              <a:p>
                <a:pPr marL="266700" indent="-266700">
                  <a:buSzPct val="65000"/>
                  <a:buFont typeface="Wingdings" panose="05000000000000000000" pitchFamily="2" charset="2"/>
                  <a:buChar char="q"/>
                </a:pPr>
                <a:r>
                  <a:rPr lang="en-US" sz="2600" b="1" dirty="0">
                    <a:solidFill>
                      <a:srgbClr val="273741"/>
                    </a:solidFill>
                  </a:rPr>
                  <a:t>Free</a:t>
                </a:r>
                <a:r>
                  <a:rPr lang="en-US" sz="2600" dirty="0">
                    <a:solidFill>
                      <a:srgbClr val="273741"/>
                    </a:solidFill>
                  </a:rPr>
                  <a:t> tier offers basic resources such as 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SOP and CV samples, webinars, etc.</a:t>
                </a:r>
              </a:p>
              <a:p>
                <a:pPr marL="266700" indent="-266700">
                  <a:buSzPct val="65000"/>
                  <a:buFont typeface="Wingdings" panose="05000000000000000000" pitchFamily="2" charset="2"/>
                  <a:buChar char="q"/>
                </a:pPr>
                <a:r>
                  <a:rPr lang="en-US" sz="2600" dirty="0">
                    <a:solidFill>
                      <a:srgbClr val="273741"/>
                    </a:solidFill>
                  </a:rPr>
                  <a:t>Premium tier provides 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unlimited AI access</a:t>
                </a:r>
                <a:r>
                  <a:rPr lang="en-US" sz="2600" dirty="0">
                    <a:solidFill>
                      <a:srgbClr val="273741"/>
                    </a:solidFill>
                  </a:rPr>
                  <a:t> and 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personalized mentorship </a:t>
                </a:r>
                <a:r>
                  <a:rPr lang="en-US" sz="2600" dirty="0">
                    <a:solidFill>
                      <a:srgbClr val="273741"/>
                    </a:solidFill>
                  </a:rPr>
                  <a:t>packages + 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essay reviews/improvements</a:t>
                </a:r>
              </a:p>
              <a:p>
                <a:pPr marL="0" indent="0" algn="ctr">
                  <a:buNone/>
                </a:pPr>
                <a:r>
                  <a:rPr lang="en-US" sz="2600" b="1" dirty="0">
                    <a:solidFill>
                      <a:schemeClr val="accent3">
                        <a:lumMod val="75000"/>
                      </a:schemeClr>
                    </a:solidFill>
                  </a:rPr>
                  <a:t>Revenue Generation</a:t>
                </a:r>
              </a:p>
              <a:p>
                <a:r>
                  <a:rPr lang="en-US" sz="2600" dirty="0">
                    <a:solidFill>
                      <a:srgbClr val="273741"/>
                    </a:solidFill>
                  </a:rPr>
                  <a:t>Base package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600" dirty="0">
                    <a:solidFill>
                      <a:srgbClr val="273741"/>
                    </a:solidFill>
                  </a:rPr>
                  <a:t> 1-month access to </a:t>
                </a:r>
                <a:r>
                  <a:rPr lang="en-US" sz="2600" b="1" dirty="0" err="1">
                    <a:solidFill>
                      <a:srgbClr val="273741"/>
                    </a:solidFill>
                  </a:rPr>
                  <a:t>GradCompare</a:t>
                </a:r>
                <a:r>
                  <a:rPr lang="en-US" sz="2600" b="1" dirty="0">
                    <a:solidFill>
                      <a:srgbClr val="273741"/>
                    </a:solidFill>
                  </a:rPr>
                  <a:t> </a:t>
                </a:r>
                <a:r>
                  <a:rPr lang="en-US" sz="2600" dirty="0">
                    <a:solidFill>
                      <a:srgbClr val="273741"/>
                    </a:solidFill>
                  </a:rPr>
                  <a:t>(our AI tool) + </a:t>
                </a:r>
                <a:br>
                  <a:rPr lang="en-US" sz="2600" dirty="0">
                    <a:solidFill>
                      <a:srgbClr val="273741"/>
                    </a:solidFill>
                  </a:rPr>
                </a:br>
                <a:r>
                  <a:rPr lang="en-US" sz="2600" dirty="0">
                    <a:solidFill>
                      <a:srgbClr val="273741"/>
                    </a:solidFill>
                  </a:rPr>
                  <a:t>                             4 mentorship hours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Rs</m:t>
                    </m:r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𝟏𝟓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</m:oMath>
                </a14:m>
                <a:endParaRPr lang="en-US" sz="2600" b="1" dirty="0">
                  <a:solidFill>
                    <a:srgbClr val="273741"/>
                  </a:solidFill>
                </a:endParaRPr>
              </a:p>
              <a:p>
                <a:r>
                  <a:rPr lang="en-US" sz="2600" dirty="0">
                    <a:solidFill>
                      <a:srgbClr val="273741"/>
                    </a:solidFill>
                  </a:rPr>
                  <a:t>Additional mentor hours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600" dirty="0">
                    <a:solidFill>
                      <a:srgbClr val="27374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Rs</m:t>
                    </m:r>
                    <m:r>
                      <a:rPr lang="en-US" sz="26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𝟖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</m:oMath>
                </a14:m>
                <a:r>
                  <a:rPr lang="en-US" sz="2600" b="1" dirty="0">
                    <a:solidFill>
                      <a:srgbClr val="273741"/>
                    </a:solidFill>
                  </a:rPr>
                  <a:t> / </a:t>
                </a:r>
                <a:r>
                  <a:rPr lang="en-US" sz="2600" b="1" dirty="0" err="1">
                    <a:solidFill>
                      <a:srgbClr val="273741"/>
                    </a:solidFill>
                  </a:rPr>
                  <a:t>hr</a:t>
                </a:r>
                <a:endParaRPr lang="en-US" sz="2600" b="1" dirty="0">
                  <a:solidFill>
                    <a:srgbClr val="273741"/>
                  </a:solidFill>
                </a:endParaRPr>
              </a:p>
              <a:p>
                <a:r>
                  <a:rPr lang="en-US" sz="2600" dirty="0">
                    <a:solidFill>
                      <a:srgbClr val="273741"/>
                    </a:solidFill>
                  </a:rPr>
                  <a:t>Mentor revenue split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600" dirty="0">
                    <a:solidFill>
                      <a:srgbClr val="27374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6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𝟖𝟓</m:t>
                    </m:r>
                    <m:r>
                      <a:rPr lang="en-US" sz="26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sz="26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𝟏𝟓</m:t>
                    </m:r>
                    <m:r>
                      <a:rPr lang="en-US" sz="26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)%</m:t>
                    </m:r>
                  </m:oMath>
                </a14:m>
                <a:endParaRPr lang="en-US" sz="2600" b="1" dirty="0">
                  <a:solidFill>
                    <a:srgbClr val="273741"/>
                  </a:solidFill>
                </a:endParaRPr>
              </a:p>
              <a:p>
                <a:r>
                  <a:rPr lang="en-US" sz="2600" dirty="0">
                    <a:solidFill>
                      <a:srgbClr val="273741"/>
                    </a:solidFill>
                  </a:rPr>
                  <a:t>Essay review / evaluation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600" dirty="0">
                    <a:solidFill>
                      <a:srgbClr val="27374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60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Rs</m:t>
                    </m:r>
                    <m:r>
                      <a:rPr lang="en-US" sz="260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 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𝟕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6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</m:oMath>
                </a14:m>
                <a:endParaRPr lang="en-US" sz="2600" b="1" dirty="0">
                  <a:solidFill>
                    <a:srgbClr val="273741"/>
                  </a:solidFill>
                </a:endParaRPr>
              </a:p>
              <a:p>
                <a:endParaRPr lang="en-US" sz="2600" dirty="0">
                  <a:solidFill>
                    <a:srgbClr val="27374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5444BE5-0B9E-719C-F355-F300ACEA1D5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447854"/>
              </a:xfrm>
              <a:blipFill>
                <a:blip r:embed="rId3"/>
                <a:stretch>
                  <a:fillRect l="-928" t="-2192" b="-2877"/>
                </a:stretch>
              </a:blipFill>
            </p:spPr>
            <p:txBody>
              <a:bodyPr/>
              <a:lstStyle/>
              <a:p>
                <a:r>
                  <a:rPr lang="en-001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2DDE5D-48C9-25E9-11D4-E05210F7A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5</a:t>
            </a:fld>
            <a:endParaRPr lang="en-001" sz="1600"/>
          </a:p>
        </p:txBody>
      </p:sp>
    </p:spTree>
    <p:extLst>
      <p:ext uri="{BB962C8B-B14F-4D97-AF65-F5344CB8AC3E}">
        <p14:creationId xmlns:p14="http://schemas.microsoft.com/office/powerpoint/2010/main" val="255752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1E09D-9D9B-EEF6-8117-5A3F45770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 Selling Proposition (USP)</a:t>
            </a:r>
            <a:endParaRPr lang="en-00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0372F-2020-D12E-1E32-0F6874C93C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273741"/>
                </a:solidFill>
              </a:rPr>
              <a:t>Why choose GradCompass?</a:t>
            </a:r>
          </a:p>
          <a:p>
            <a:pPr marL="0" indent="0" algn="ctr">
              <a:buNone/>
            </a:pPr>
            <a:r>
              <a:rPr lang="en-US" sz="2200" b="1" dirty="0">
                <a:solidFill>
                  <a:srgbClr val="273741"/>
                </a:solidFill>
              </a:rPr>
              <a:t>GradCompass</a:t>
            </a:r>
            <a:r>
              <a:rPr lang="en-US" sz="2200" dirty="0">
                <a:solidFill>
                  <a:srgbClr val="273741"/>
                </a:solidFill>
              </a:rPr>
              <a:t> is a </a:t>
            </a:r>
            <a:r>
              <a:rPr lang="en-US" sz="2200" b="1" dirty="0">
                <a:solidFill>
                  <a:srgbClr val="273741"/>
                </a:solidFill>
              </a:rPr>
              <a:t>one-stop shop for graduate school applicants</a:t>
            </a:r>
            <a:endParaRPr lang="en-US" sz="2200" dirty="0">
              <a:solidFill>
                <a:srgbClr val="27374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64ABBF-4A12-272F-10A3-DC671CCA7D22}"/>
              </a:ext>
            </a:extLst>
          </p:cNvPr>
          <p:cNvGrpSpPr/>
          <p:nvPr/>
        </p:nvGrpSpPr>
        <p:grpSpPr>
          <a:xfrm>
            <a:off x="1966420" y="3055588"/>
            <a:ext cx="4056110" cy="1330959"/>
            <a:chOff x="1342468" y="1219890"/>
            <a:chExt cx="4722854" cy="1439985"/>
          </a:xfrm>
          <a:solidFill>
            <a:srgbClr val="7030A0"/>
          </a:solidFill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A2BB61EB-15F7-6A6F-B5BE-3914BFCB22B7}"/>
                </a:ext>
              </a:extLst>
            </p:cNvPr>
            <p:cNvSpPr/>
            <p:nvPr/>
          </p:nvSpPr>
          <p:spPr>
            <a:xfrm>
              <a:off x="1342468" y="1219890"/>
              <a:ext cx="4722854" cy="1439985"/>
            </a:xfrm>
            <a:prstGeom prst="roundRect">
              <a:avLst/>
            </a:prstGeom>
            <a:solidFill>
              <a:srgbClr val="50164A"/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2000"/>
            </a:p>
          </p:txBody>
        </p:sp>
        <p:sp>
          <p:nvSpPr>
            <p:cNvPr id="10" name="Rectangle: Rounded Corners 4">
              <a:extLst>
                <a:ext uri="{FF2B5EF4-FFF2-40B4-BE49-F238E27FC236}">
                  <a16:creationId xmlns:a16="http://schemas.microsoft.com/office/drawing/2014/main" id="{5442C2AE-49EE-A242-0608-8376372EC5B2}"/>
                </a:ext>
              </a:extLst>
            </p:cNvPr>
            <p:cNvSpPr txBox="1"/>
            <p:nvPr/>
          </p:nvSpPr>
          <p:spPr>
            <a:xfrm>
              <a:off x="1412762" y="1290184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dirty="0">
                  <a:latin typeface="Palatino Linotype" panose="02040502050505030304" pitchFamily="18" charset="0"/>
                </a:rPr>
                <a:t>Graduate Studies!</a:t>
              </a:r>
              <a:endParaRPr lang="en-US" sz="2000" b="1" i="0" kern="1200" dirty="0">
                <a:effectLst/>
                <a:latin typeface="Palatino Linotype" panose="02040502050505030304" pitchFamily="18" charset="0"/>
              </a:endParaRP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dirty="0">
                  <a:latin typeface="Palatino Linotype" panose="02040502050505030304" pitchFamily="18" charset="0"/>
                </a:rPr>
                <a:t>O</a:t>
              </a: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ur focus is on MS and PhD</a:t>
              </a:r>
              <a:br>
                <a:rPr lang="en-US" sz="20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Emphasis on research</a:t>
              </a:r>
            </a:p>
          </p:txBody>
        </p:sp>
      </p:grp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60F09347-4699-F6CB-0B17-EE58B1A28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b="0" smtClean="0"/>
              <a:t>6</a:t>
            </a:fld>
            <a:endParaRPr lang="en-001" sz="1600" b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8465B07-FC47-C618-8A5B-9333BD8BBEF1}"/>
              </a:ext>
            </a:extLst>
          </p:cNvPr>
          <p:cNvGrpSpPr/>
          <p:nvPr/>
        </p:nvGrpSpPr>
        <p:grpSpPr>
          <a:xfrm>
            <a:off x="6229840" y="3052600"/>
            <a:ext cx="4056110" cy="1330959"/>
            <a:chOff x="1342468" y="1219890"/>
            <a:chExt cx="4722854" cy="1439985"/>
          </a:xfrm>
          <a:solidFill>
            <a:srgbClr val="863F1A"/>
          </a:solidFill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CA42FEF5-2E3F-AEE1-D8C8-40FC9365783F}"/>
                </a:ext>
              </a:extLst>
            </p:cNvPr>
            <p:cNvSpPr/>
            <p:nvPr/>
          </p:nvSpPr>
          <p:spPr>
            <a:xfrm>
              <a:off x="1342468" y="1219890"/>
              <a:ext cx="4722854" cy="1439985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2000"/>
            </a:p>
          </p:txBody>
        </p:sp>
        <p:sp>
          <p:nvSpPr>
            <p:cNvPr id="7" name="Rectangle: Rounded Corners 4">
              <a:extLst>
                <a:ext uri="{FF2B5EF4-FFF2-40B4-BE49-F238E27FC236}">
                  <a16:creationId xmlns:a16="http://schemas.microsoft.com/office/drawing/2014/main" id="{F3CA67A3-0358-A378-56CD-02AFABE61831}"/>
                </a:ext>
              </a:extLst>
            </p:cNvPr>
            <p:cNvSpPr txBox="1"/>
            <p:nvPr/>
          </p:nvSpPr>
          <p:spPr>
            <a:xfrm>
              <a:off x="1412762" y="1290184"/>
              <a:ext cx="4582266" cy="1299397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dirty="0">
                  <a:effectLst/>
                  <a:latin typeface="Palatino Linotype" panose="02040502050505030304" pitchFamily="18" charset="0"/>
                </a:rPr>
                <a:t>Comprehensive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All the resources you need in</a:t>
              </a:r>
              <a:br>
                <a:rPr lang="en-US" sz="20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 one place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D83E0DF-22BA-1FC2-E22F-7D8517158C9C}"/>
              </a:ext>
            </a:extLst>
          </p:cNvPr>
          <p:cNvGrpSpPr/>
          <p:nvPr/>
        </p:nvGrpSpPr>
        <p:grpSpPr>
          <a:xfrm>
            <a:off x="3465376" y="4570412"/>
            <a:ext cx="5307548" cy="1330959"/>
            <a:chOff x="1342468" y="1219890"/>
            <a:chExt cx="4722854" cy="1439985"/>
          </a:xfrm>
          <a:solidFill>
            <a:srgbClr val="13501B"/>
          </a:solidFill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99E665-88A7-D240-5223-CE173E73E4BF}"/>
                </a:ext>
              </a:extLst>
            </p:cNvPr>
            <p:cNvSpPr/>
            <p:nvPr/>
          </p:nvSpPr>
          <p:spPr>
            <a:xfrm>
              <a:off x="1342468" y="1219890"/>
              <a:ext cx="4722854" cy="1439985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2000"/>
            </a:p>
          </p:txBody>
        </p:sp>
        <p:sp>
          <p:nvSpPr>
            <p:cNvPr id="22" name="Rectangle: Rounded Corners 4">
              <a:extLst>
                <a:ext uri="{FF2B5EF4-FFF2-40B4-BE49-F238E27FC236}">
                  <a16:creationId xmlns:a16="http://schemas.microsoft.com/office/drawing/2014/main" id="{F06D9AAB-4E50-D566-E677-174C14229BA8}"/>
                </a:ext>
              </a:extLst>
            </p:cNvPr>
            <p:cNvSpPr txBox="1"/>
            <p:nvPr/>
          </p:nvSpPr>
          <p:spPr>
            <a:xfrm>
              <a:off x="1412762" y="1290184"/>
              <a:ext cx="4582266" cy="1299397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1" i="0" kern="1200" dirty="0">
                  <a:effectLst/>
                  <a:latin typeface="Palatino Linotype" panose="02040502050505030304" pitchFamily="18" charset="0"/>
                </a:rPr>
                <a:t>Innovation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AI powered</a:t>
              </a:r>
              <a:br>
                <a:rPr lang="en-US" sz="20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2000" b="0" i="0" kern="1200" dirty="0">
                  <a:effectLst/>
                  <a:latin typeface="Palatino Linotype" panose="02040502050505030304" pitchFamily="18" charset="0"/>
                </a:rPr>
                <a:t>*</a:t>
              </a:r>
              <a:r>
                <a:rPr lang="en-US" sz="2000" b="0" i="1" kern="1200" dirty="0">
                  <a:effectLst/>
                  <a:latin typeface="Palatino Linotype" panose="02040502050505030304" pitchFamily="18" charset="0"/>
                </a:rPr>
                <a:t>Retrieval-Augmented Generation (RAG)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3023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1E09D-9D9B-EEF6-8117-5A3F45770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280" y="365125"/>
            <a:ext cx="10764520" cy="1118235"/>
          </a:xfrm>
        </p:spPr>
        <p:txBody>
          <a:bodyPr>
            <a:normAutofit fontScale="90000"/>
          </a:bodyPr>
          <a:lstStyle/>
          <a:p>
            <a:r>
              <a:rPr lang="en-US" dirty="0"/>
              <a:t>Industry Analysis:</a:t>
            </a:r>
            <a:br>
              <a:rPr lang="en-US" dirty="0"/>
            </a:br>
            <a:r>
              <a:rPr lang="en-US" sz="4000" b="0" dirty="0"/>
              <a:t>Education Consulting</a:t>
            </a:r>
            <a:endParaRPr lang="en-001" b="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40372F-2020-D12E-1E32-0F6874C93CB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9280" y="1625600"/>
                <a:ext cx="7566660" cy="4867275"/>
              </a:xfrm>
            </p:spPr>
            <p:txBody>
              <a:bodyPr>
                <a:normAutofit fontScale="85000" lnSpcReduction="200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2500" dirty="0">
                    <a:solidFill>
                      <a:srgbClr val="273741"/>
                    </a:solidFill>
                  </a:rPr>
                  <a:t>Market Size (2024) </a:t>
                </a:r>
                <a14:m>
                  <m:oMath xmlns:m="http://schemas.openxmlformats.org/officeDocument/2006/math">
                    <m:r>
                      <a:rPr lang="en-US" sz="2500" b="0" i="1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→ </m:t>
                    </m:r>
                  </m:oMath>
                </a14:m>
                <a:r>
                  <a:rPr lang="en-US" sz="2500" dirty="0">
                    <a:solidFill>
                      <a:srgbClr val="273741"/>
                    </a:solidFill>
                  </a:rPr>
                  <a:t>USD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25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𝟔𝟒</m:t>
                    </m:r>
                    <m:r>
                      <a:rPr lang="en-US" sz="25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5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𝟗𝟖</m:t>
                    </m:r>
                  </m:oMath>
                </a14:m>
                <a:r>
                  <a:rPr lang="en-US" sz="2500" b="1" dirty="0">
                    <a:solidFill>
                      <a:srgbClr val="273741"/>
                    </a:solidFill>
                  </a:rPr>
                  <a:t> billion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sz="2500" dirty="0">
                    <a:solidFill>
                      <a:srgbClr val="273741"/>
                    </a:solidFill>
                  </a:rPr>
                  <a:t>Global education consulting market expected to grow by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USD </a:t>
                </a:r>
                <a14:m>
                  <m:oMath xmlns:m="http://schemas.openxmlformats.org/officeDocument/2006/math">
                    <m:r>
                      <a:rPr lang="en-US" sz="25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𝟓𝟕𝟗</m:t>
                    </m:r>
                    <m:r>
                      <a:rPr lang="en-US" sz="25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5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𝟏𝟗</m:t>
                    </m:r>
                  </m:oMath>
                </a14:m>
                <a:r>
                  <a:rPr lang="en-US" sz="2500" dirty="0">
                    <a:solidFill>
                      <a:srgbClr val="273741"/>
                    </a:solidFill>
                  </a:rPr>
                  <a:t>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million</a:t>
                </a:r>
                <a:r>
                  <a:rPr lang="en-US" sz="2500" dirty="0">
                    <a:solidFill>
                      <a:srgbClr val="273741"/>
                    </a:solidFill>
                  </a:rPr>
                  <a:t> from 2021 to 2025</a:t>
                </a:r>
              </a:p>
              <a:p>
                <a:pPr marL="0" indent="0" algn="ctr">
                  <a:lnSpc>
                    <a:spcPct val="120000"/>
                  </a:lnSpc>
                  <a:buNone/>
                </a:pPr>
                <a:r>
                  <a:rPr lang="en-US" b="1" dirty="0">
                    <a:solidFill>
                      <a:srgbClr val="13501B"/>
                    </a:solidFill>
                  </a:rPr>
                  <a:t>Target Market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sz="2200" b="1" dirty="0">
                    <a:solidFill>
                      <a:srgbClr val="163E64"/>
                    </a:solidFill>
                  </a:rPr>
                  <a:t>TAM </a:t>
                </a:r>
                <a:r>
                  <a:rPr lang="en-US" sz="2200" dirty="0">
                    <a:solidFill>
                      <a:srgbClr val="163E64"/>
                    </a:solidFill>
                  </a:rPr>
                  <a:t>(Total Addressable Market):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𝟑𝟑</m:t>
                    </m:r>
                  </m:oMath>
                </a14:m>
                <a:r>
                  <a:rPr lang="en-US" sz="2200" b="1" dirty="0">
                    <a:solidFill>
                      <a:srgbClr val="273741"/>
                    </a:solidFill>
                  </a:rPr>
                  <a:t> million potential graduate students </a:t>
                </a:r>
                <a:r>
                  <a:rPr lang="en-US" sz="2200" dirty="0">
                    <a:solidFill>
                      <a:srgbClr val="273741"/>
                    </a:solidFill>
                  </a:rPr>
                  <a:t>worldwide </a:t>
                </a:r>
                <a:r>
                  <a:rPr lang="en-US" sz="2200" b="1" dirty="0">
                    <a:solidFill>
                      <a:srgbClr val="273741"/>
                    </a:solidFill>
                  </a:rPr>
                  <a:t>(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𝟏𝟓</m:t>
                    </m:r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%</m:t>
                    </m:r>
                  </m:oMath>
                </a14:m>
                <a:r>
                  <a:rPr lang="en-US" sz="2200" b="1" dirty="0">
                    <a:solidFill>
                      <a:srgbClr val="273741"/>
                    </a:solidFill>
                  </a:rPr>
                  <a:t> of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𝟐𝟐𝟎</m:t>
                    </m:r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200" b="1" dirty="0">
                    <a:solidFill>
                      <a:srgbClr val="273741"/>
                    </a:solidFill>
                  </a:rPr>
                  <a:t>million tertiary students)</a:t>
                </a:r>
                <a:r>
                  <a:rPr lang="en-US" sz="2200" dirty="0">
                    <a:solidFill>
                      <a:srgbClr val="273741"/>
                    </a:solidFill>
                  </a:rPr>
                  <a:t> </a:t>
                </a:r>
                <a:r>
                  <a:rPr lang="en-US" sz="2200" i="1" dirty="0">
                    <a:solidFill>
                      <a:srgbClr val="273741"/>
                    </a:solidFill>
                    <a:hlinkClick r:id="rId3"/>
                  </a:rPr>
                  <a:t>[Source: </a:t>
                </a:r>
                <a:r>
                  <a:rPr lang="en-US" sz="2200" i="1" dirty="0" err="1">
                    <a:solidFill>
                      <a:srgbClr val="273741"/>
                    </a:solidFill>
                    <a:hlinkClick r:id="rId3"/>
                  </a:rPr>
                  <a:t>WorldBank</a:t>
                </a:r>
                <a:r>
                  <a:rPr lang="en-US" sz="2200" i="1" dirty="0">
                    <a:solidFill>
                      <a:srgbClr val="273741"/>
                    </a:solidFill>
                    <a:hlinkClick r:id="rId3"/>
                  </a:rPr>
                  <a:t>]</a:t>
                </a:r>
                <a:endParaRPr lang="en-US" sz="2200" i="1" dirty="0">
                  <a:solidFill>
                    <a:srgbClr val="273741"/>
                  </a:solidFill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sz="2200" b="1" dirty="0">
                    <a:solidFill>
                      <a:srgbClr val="163E64"/>
                    </a:solidFill>
                  </a:rPr>
                  <a:t>SAM </a:t>
                </a:r>
                <a:r>
                  <a:rPr lang="en-US" sz="2200" dirty="0">
                    <a:solidFill>
                      <a:srgbClr val="163E64"/>
                    </a:solidFill>
                  </a:rPr>
                  <a:t>(Serviceable Available Market): </a:t>
                </a:r>
                <a:r>
                  <a:rPr lang="en-US" sz="2200" dirty="0">
                    <a:solidFill>
                      <a:srgbClr val="273741"/>
                    </a:solidFill>
                  </a:rPr>
                  <a:t>Pakistani graduates proficient in English, a significant subset of the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𝟒𝟒𝟓</m:t>
                    </m:r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</m:oMath>
                </a14:m>
                <a:r>
                  <a:rPr lang="en-US" sz="2200" b="1" dirty="0">
                    <a:solidFill>
                      <a:srgbClr val="273741"/>
                    </a:solidFill>
                  </a:rPr>
                  <a:t> annual graduates</a:t>
                </a:r>
                <a:r>
                  <a:rPr lang="en-US" sz="2200" dirty="0">
                    <a:solidFill>
                      <a:srgbClr val="273741"/>
                    </a:solidFill>
                  </a:rPr>
                  <a:t> </a:t>
                </a:r>
                <a:r>
                  <a:rPr lang="en-US" sz="2200" i="1" dirty="0">
                    <a:solidFill>
                      <a:srgbClr val="273741"/>
                    </a:solidFill>
                    <a:hlinkClick r:id="rId4"/>
                  </a:rPr>
                  <a:t>[Source: HEC]</a:t>
                </a:r>
                <a:endParaRPr lang="en-US" sz="2200" i="1" dirty="0">
                  <a:solidFill>
                    <a:srgbClr val="273741"/>
                  </a:solidFill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sz="2200" b="1" dirty="0">
                    <a:solidFill>
                      <a:srgbClr val="163E64"/>
                    </a:solidFill>
                  </a:rPr>
                  <a:t>SOM </a:t>
                </a:r>
                <a:r>
                  <a:rPr lang="en-US" sz="2200" dirty="0">
                    <a:solidFill>
                      <a:srgbClr val="163E64"/>
                    </a:solidFill>
                  </a:rPr>
                  <a:t>(Serviceable Obtainable Market): </a:t>
                </a:r>
                <a:r>
                  <a:rPr lang="en-US" sz="2200" dirty="0">
                    <a:solidFill>
                      <a:srgbClr val="273741"/>
                    </a:solidFill>
                  </a:rPr>
                  <a:t>Capture</a:t>
                </a:r>
                <a:r>
                  <a:rPr lang="en-US" sz="2200" b="1" dirty="0">
                    <a:solidFill>
                      <a:srgbClr val="273741"/>
                    </a:solidFill>
                  </a:rPr>
                  <a:t> 5% </a:t>
                </a:r>
                <a:r>
                  <a:rPr lang="en-US" sz="2200" dirty="0">
                    <a:solidFill>
                      <a:srgbClr val="273741"/>
                    </a:solidFill>
                  </a:rPr>
                  <a:t>of the SAM within the first two years; over </a:t>
                </a:r>
                <a14:m>
                  <m:oMath xmlns:m="http://schemas.openxmlformats.org/officeDocument/2006/math"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𝟏𝟏</m:t>
                    </m:r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en-US" sz="2200" b="1" i="1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𝟎𝟎𝟎</m:t>
                    </m:r>
                  </m:oMath>
                </a14:m>
                <a:r>
                  <a:rPr lang="en-US" sz="2200" b="1" dirty="0">
                    <a:solidFill>
                      <a:srgbClr val="273741"/>
                    </a:solidFill>
                  </a:rPr>
                  <a:t> Pakistani graduates </a:t>
                </a:r>
                <a:r>
                  <a:rPr lang="en-US" sz="2200" dirty="0">
                    <a:solidFill>
                      <a:srgbClr val="273741"/>
                    </a:solidFill>
                  </a:rPr>
                  <a:t>seeking international opportunities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440372F-2020-D12E-1E32-0F6874C93C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9280" y="1625600"/>
                <a:ext cx="7566660" cy="4867275"/>
              </a:xfrm>
              <a:blipFill>
                <a:blip r:embed="rId5"/>
                <a:stretch>
                  <a:fillRect l="-806" t="-877"/>
                </a:stretch>
              </a:blipFill>
            </p:spPr>
            <p:txBody>
              <a:bodyPr/>
              <a:lstStyle/>
              <a:p>
                <a:r>
                  <a:rPr lang="en-001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60F09347-4699-F6CB-0B17-EE58B1A28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b="0" smtClean="0"/>
              <a:t>7</a:t>
            </a:fld>
            <a:endParaRPr lang="en-001" sz="1600" b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B7C6091-AC0C-42A6-FB34-CC773C9E536B}"/>
              </a:ext>
            </a:extLst>
          </p:cNvPr>
          <p:cNvGrpSpPr/>
          <p:nvPr/>
        </p:nvGrpSpPr>
        <p:grpSpPr>
          <a:xfrm>
            <a:off x="8155940" y="681037"/>
            <a:ext cx="3652519" cy="5396707"/>
            <a:chOff x="8155940" y="394255"/>
            <a:chExt cx="3652519" cy="539670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0E5CEBF-FB4D-0A38-3157-902864FDE3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rcRect r="46898"/>
            <a:stretch/>
          </p:blipFill>
          <p:spPr>
            <a:xfrm>
              <a:off x="8155940" y="394255"/>
              <a:ext cx="3652519" cy="246269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37DF29A-003D-F3C9-06AA-3711EF7522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50000"/>
                      </a14:imgEffect>
                    </a14:imgLayer>
                  </a14:imgProps>
                </a:ext>
              </a:extLst>
            </a:blip>
            <a:srcRect l="57458" r="37"/>
            <a:stretch/>
          </p:blipFill>
          <p:spPr>
            <a:xfrm>
              <a:off x="8430260" y="2958940"/>
              <a:ext cx="2923540" cy="246269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74B4958-2490-4268-458E-A6E9E16C294D}"/>
                </a:ext>
              </a:extLst>
            </p:cNvPr>
            <p:cNvSpPr txBox="1"/>
            <p:nvPr/>
          </p:nvSpPr>
          <p:spPr>
            <a:xfrm>
              <a:off x="8869679" y="5421630"/>
              <a:ext cx="222504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hnschrift" panose="020B0502040204020203" pitchFamily="34" charset="0"/>
                </a:rPr>
                <a:t>Source: Technavio</a:t>
              </a:r>
              <a:endParaRPr lang="en-001" dirty="0">
                <a:solidFill>
                  <a:schemeClr val="tx1">
                    <a:lumMod val="50000"/>
                    <a:lumOff val="50000"/>
                  </a:schemeClr>
                </a:solidFill>
                <a:latin typeface="Bahnschrif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5924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33445659-B44D-0FAA-B4C1-8458AEB81198}"/>
              </a:ext>
            </a:extLst>
          </p:cNvPr>
          <p:cNvGrpSpPr/>
          <p:nvPr/>
        </p:nvGrpSpPr>
        <p:grpSpPr>
          <a:xfrm>
            <a:off x="1096504" y="1513840"/>
            <a:ext cx="4947791" cy="1615761"/>
            <a:chOff x="1342468" y="1219890"/>
            <a:chExt cx="4722854" cy="1439985"/>
          </a:xfrm>
          <a:solidFill>
            <a:schemeClr val="accent2">
              <a:lumMod val="75000"/>
            </a:schemeClr>
          </a:solidFill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D99C141F-0C0C-2DC4-09D8-EDDC12C5DF75}"/>
                </a:ext>
              </a:extLst>
            </p:cNvPr>
            <p:cNvSpPr/>
            <p:nvPr/>
          </p:nvSpPr>
          <p:spPr>
            <a:xfrm>
              <a:off x="1342468" y="1219890"/>
              <a:ext cx="4722854" cy="1439985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20" name="Rectangle: Rounded Corners 4">
              <a:extLst>
                <a:ext uri="{FF2B5EF4-FFF2-40B4-BE49-F238E27FC236}">
                  <a16:creationId xmlns:a16="http://schemas.microsoft.com/office/drawing/2014/main" id="{F1CF241A-7DEE-80AB-DDC0-A53A86EBA082}"/>
                </a:ext>
              </a:extLst>
            </p:cNvPr>
            <p:cNvSpPr txBox="1"/>
            <p:nvPr/>
          </p:nvSpPr>
          <p:spPr>
            <a:xfrm>
              <a:off x="1412762" y="1290185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i="0" kern="1200" dirty="0">
                  <a:effectLst/>
                  <a:latin typeface="Palatino Linotype" panose="02040502050505030304" pitchFamily="18" charset="0"/>
                </a:rPr>
                <a:t>Threat of New Entrants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dirty="0">
                  <a:latin typeface="Palatino Linotype" panose="02040502050505030304" pitchFamily="18" charset="0"/>
                </a:rPr>
                <a:t>Easy to enter;</a:t>
              </a:r>
              <a:br>
                <a:rPr lang="en-US" sz="1900" dirty="0">
                  <a:latin typeface="Palatino Linotype" panose="02040502050505030304" pitchFamily="18" charset="0"/>
                </a:rPr>
              </a:br>
              <a:r>
                <a:rPr lang="en-US" sz="1900" dirty="0">
                  <a:latin typeface="Palatino Linotype" panose="02040502050505030304" pitchFamily="18" charset="0"/>
                </a:rPr>
                <a:t>difficult to build brand &amp; network</a:t>
              </a:r>
              <a:endParaRPr lang="en-001" sz="1900" b="0" kern="1200" dirty="0">
                <a:latin typeface="Palatino Linotype" panose="02040502050505030304" pitchFamily="18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083F4D6-9BD3-7480-49BF-A6F5264017F1}"/>
              </a:ext>
            </a:extLst>
          </p:cNvPr>
          <p:cNvGrpSpPr/>
          <p:nvPr/>
        </p:nvGrpSpPr>
        <p:grpSpPr>
          <a:xfrm>
            <a:off x="6158591" y="1526086"/>
            <a:ext cx="4947792" cy="1603515"/>
            <a:chOff x="6126677" y="1240214"/>
            <a:chExt cx="4722854" cy="1439985"/>
          </a:xfrm>
          <a:solidFill>
            <a:schemeClr val="accent2">
              <a:lumMod val="75000"/>
            </a:schemeClr>
          </a:solidFill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6DE422A6-D395-B462-3781-0805B0CC3046}"/>
                </a:ext>
              </a:extLst>
            </p:cNvPr>
            <p:cNvSpPr/>
            <p:nvPr/>
          </p:nvSpPr>
          <p:spPr>
            <a:xfrm>
              <a:off x="6126677" y="1240214"/>
              <a:ext cx="4722854" cy="1439985"/>
            </a:xfrm>
            <a:prstGeom prst="roundRect">
              <a:avLst/>
            </a:prstGeom>
            <a:grpFill/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18" name="Rectangle: Rounded Corners 6">
              <a:extLst>
                <a:ext uri="{FF2B5EF4-FFF2-40B4-BE49-F238E27FC236}">
                  <a16:creationId xmlns:a16="http://schemas.microsoft.com/office/drawing/2014/main" id="{A902DCDA-FC47-4403-713C-847FEDCCE5A3}"/>
                </a:ext>
              </a:extLst>
            </p:cNvPr>
            <p:cNvSpPr txBox="1"/>
            <p:nvPr/>
          </p:nvSpPr>
          <p:spPr>
            <a:xfrm>
              <a:off x="6196972" y="1308261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i="0" kern="1200" dirty="0">
                  <a:effectLst/>
                  <a:latin typeface="Palatino Linotype" panose="02040502050505030304" pitchFamily="18" charset="0"/>
                </a:rPr>
                <a:t>Bargaining Power of Buyers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b="0" i="0" kern="1200" dirty="0">
                  <a:effectLst/>
                  <a:latin typeface="Palatino Linotype" panose="02040502050505030304" pitchFamily="18" charset="0"/>
                </a:rPr>
                <a:t>Limited options to students </a:t>
              </a:r>
              <a:br>
                <a:rPr lang="en-US" sz="19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1900" b="0" i="0" kern="1200" dirty="0">
                  <a:effectLst/>
                  <a:latin typeface="Palatino Linotype" panose="02040502050505030304" pitchFamily="18" charset="0"/>
                </a:rPr>
                <a:t>for graduate schools</a:t>
              </a:r>
              <a:endParaRPr lang="en-001" sz="1900" b="0" kern="1200" dirty="0">
                <a:latin typeface="Palatino Linotype" panose="02040502050505030304" pitchFamily="18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1233C02-0973-6CFE-2B7D-3443812EF45B}"/>
              </a:ext>
            </a:extLst>
          </p:cNvPr>
          <p:cNvGrpSpPr/>
          <p:nvPr/>
        </p:nvGrpSpPr>
        <p:grpSpPr>
          <a:xfrm>
            <a:off x="1086835" y="3223311"/>
            <a:ext cx="4946574" cy="1615761"/>
            <a:chOff x="1343613" y="2690772"/>
            <a:chExt cx="4722854" cy="1439985"/>
          </a:xfrm>
          <a:solidFill>
            <a:schemeClr val="accent6">
              <a:lumMod val="75000"/>
            </a:schemeClr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83715179-9CB0-D690-D3E2-DC47316A25BF}"/>
                </a:ext>
              </a:extLst>
            </p:cNvPr>
            <p:cNvSpPr/>
            <p:nvPr/>
          </p:nvSpPr>
          <p:spPr>
            <a:xfrm>
              <a:off x="1343613" y="2690772"/>
              <a:ext cx="4722854" cy="1439985"/>
            </a:xfrm>
            <a:prstGeom prst="roundRect">
              <a:avLst/>
            </a:prstGeom>
            <a:solidFill>
              <a:schemeClr val="bg2">
                <a:lumMod val="10000"/>
              </a:schemeClr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16" name="Rectangle: Rounded Corners 8">
              <a:extLst>
                <a:ext uri="{FF2B5EF4-FFF2-40B4-BE49-F238E27FC236}">
                  <a16:creationId xmlns:a16="http://schemas.microsoft.com/office/drawing/2014/main" id="{30972118-7D34-9F45-FA07-A2105E173A7A}"/>
                </a:ext>
              </a:extLst>
            </p:cNvPr>
            <p:cNvSpPr txBox="1"/>
            <p:nvPr/>
          </p:nvSpPr>
          <p:spPr>
            <a:xfrm>
              <a:off x="1413907" y="2761066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i="0" kern="1200" dirty="0">
                  <a:effectLst/>
                  <a:latin typeface="Palatino Linotype" panose="02040502050505030304" pitchFamily="18" charset="0"/>
                </a:rPr>
                <a:t>Bargaining Power of Suppliers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b="0" i="0" kern="1200" dirty="0">
                  <a:effectLst/>
                  <a:latin typeface="Palatino Linotype" panose="02040502050505030304" pitchFamily="18" charset="0"/>
                </a:rPr>
                <a:t>Diverse resources &amp;</a:t>
              </a:r>
              <a:br>
                <a:rPr lang="en-US" sz="19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1900" b="0" i="0" kern="1200" dirty="0">
                  <a:effectLst/>
                  <a:latin typeface="Palatino Linotype" panose="02040502050505030304" pitchFamily="18" charset="0"/>
                </a:rPr>
                <a:t>services available</a:t>
              </a:r>
              <a:endParaRPr lang="en-001" sz="1900" b="0" kern="1200" dirty="0">
                <a:latin typeface="Palatino Linotype" panose="02040502050505030304" pitchFamily="18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C8CDF70-5974-6EED-455D-2AC5DB9CF94B}"/>
              </a:ext>
            </a:extLst>
          </p:cNvPr>
          <p:cNvGrpSpPr/>
          <p:nvPr/>
        </p:nvGrpSpPr>
        <p:grpSpPr>
          <a:xfrm>
            <a:off x="6157372" y="3232737"/>
            <a:ext cx="4947793" cy="1592359"/>
            <a:chOff x="6096000" y="2690772"/>
            <a:chExt cx="4722854" cy="1439985"/>
          </a:xfrm>
          <a:solidFill>
            <a:schemeClr val="accent6">
              <a:lumMod val="75000"/>
            </a:schemeClr>
          </a:solidFill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D06F41AD-2F71-A0F4-E93B-CBA8F6E5782B}"/>
                </a:ext>
              </a:extLst>
            </p:cNvPr>
            <p:cNvSpPr/>
            <p:nvPr/>
          </p:nvSpPr>
          <p:spPr>
            <a:xfrm>
              <a:off x="6096000" y="2690772"/>
              <a:ext cx="4722854" cy="1439985"/>
            </a:xfrm>
            <a:prstGeom prst="roundRect">
              <a:avLst/>
            </a:prstGeom>
            <a:solidFill>
              <a:srgbClr val="273741"/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14" name="Rectangle: Rounded Corners 10">
              <a:extLst>
                <a:ext uri="{FF2B5EF4-FFF2-40B4-BE49-F238E27FC236}">
                  <a16:creationId xmlns:a16="http://schemas.microsoft.com/office/drawing/2014/main" id="{5B8D2FF7-72FA-34AD-BE32-88747FB805FE}"/>
                </a:ext>
              </a:extLst>
            </p:cNvPr>
            <p:cNvSpPr txBox="1"/>
            <p:nvPr/>
          </p:nvSpPr>
          <p:spPr>
            <a:xfrm>
              <a:off x="6096000" y="2780672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i="0" kern="1200" dirty="0">
                  <a:effectLst/>
                  <a:latin typeface="Palatino Linotype" panose="02040502050505030304" pitchFamily="18" charset="0"/>
                </a:rPr>
                <a:t>Threat of Substitutes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b="0" i="0" kern="1200" dirty="0">
                  <a:effectLst/>
                  <a:latin typeface="Palatino Linotype" panose="02040502050505030304" pitchFamily="18" charset="0"/>
                </a:rPr>
                <a:t>Few alternatives (guidebooks, forums);</a:t>
              </a:r>
              <a:br>
                <a:rPr lang="en-US" sz="19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1900" dirty="0">
                  <a:latin typeface="Palatino Linotype" panose="02040502050505030304" pitchFamily="18" charset="0"/>
                </a:rPr>
                <a:t>None personalized for students</a:t>
              </a:r>
              <a:endParaRPr lang="en-001" sz="1900" b="0" kern="1200" dirty="0">
                <a:latin typeface="Palatino Linotype" panose="02040502050505030304" pitchFamily="18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7EEA050-9D76-2984-0D00-A86B2BB3E396}"/>
              </a:ext>
            </a:extLst>
          </p:cNvPr>
          <p:cNvGrpSpPr/>
          <p:nvPr/>
        </p:nvGrpSpPr>
        <p:grpSpPr>
          <a:xfrm>
            <a:off x="3589290" y="4943668"/>
            <a:ext cx="5021310" cy="1508099"/>
            <a:chOff x="3701128" y="4198124"/>
            <a:chExt cx="4722854" cy="1439985"/>
          </a:xfrm>
          <a:solidFill>
            <a:schemeClr val="accent6">
              <a:lumMod val="75000"/>
            </a:schemeClr>
          </a:solidFill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6E49455-13FA-9CBE-709F-9B0976A75BB5}"/>
                </a:ext>
              </a:extLst>
            </p:cNvPr>
            <p:cNvSpPr/>
            <p:nvPr/>
          </p:nvSpPr>
          <p:spPr>
            <a:xfrm>
              <a:off x="3701128" y="4198124"/>
              <a:ext cx="4722854" cy="1439985"/>
            </a:xfrm>
            <a:prstGeom prst="roundRect">
              <a:avLst/>
            </a:prstGeom>
            <a:solidFill>
              <a:schemeClr val="tx2">
                <a:lumMod val="90000"/>
                <a:lumOff val="10000"/>
              </a:schemeClr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/>
            </a:p>
          </p:txBody>
        </p:sp>
        <p:sp>
          <p:nvSpPr>
            <p:cNvPr id="12" name="Rectangle: Rounded Corners 12">
              <a:extLst>
                <a:ext uri="{FF2B5EF4-FFF2-40B4-BE49-F238E27FC236}">
                  <a16:creationId xmlns:a16="http://schemas.microsoft.com/office/drawing/2014/main" id="{981C823A-95DC-91B3-E9D1-344710A04890}"/>
                </a:ext>
              </a:extLst>
            </p:cNvPr>
            <p:cNvSpPr txBox="1"/>
            <p:nvPr/>
          </p:nvSpPr>
          <p:spPr>
            <a:xfrm>
              <a:off x="3771422" y="4268418"/>
              <a:ext cx="4582266" cy="1299397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400" b="1" i="0" kern="1200" dirty="0">
                  <a:effectLst/>
                  <a:latin typeface="Palatino Linotype" panose="02040502050505030304" pitchFamily="18" charset="0"/>
                </a:rPr>
                <a:t>Competitive Rivalry</a:t>
              </a:r>
            </a:p>
            <a:p>
              <a:pPr marL="0" lvl="0" indent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b="0" i="0" kern="1200" dirty="0">
                  <a:effectLst/>
                  <a:latin typeface="Palatino Linotype" panose="02040502050505030304" pitchFamily="18" charset="0"/>
                </a:rPr>
                <a:t>Competitive landscape;</a:t>
              </a:r>
              <a:br>
                <a:rPr lang="en-US" sz="1900" b="0" i="0" kern="1200" dirty="0">
                  <a:effectLst/>
                  <a:latin typeface="Palatino Linotype" panose="02040502050505030304" pitchFamily="18" charset="0"/>
                </a:rPr>
              </a:br>
              <a:r>
                <a:rPr lang="en-US" sz="1900" b="0" i="0" kern="1200" dirty="0">
                  <a:effectLst/>
                  <a:latin typeface="Palatino Linotype" panose="02040502050505030304" pitchFamily="18" charset="0"/>
                </a:rPr>
                <a:t>No clear focus on graduate admissions</a:t>
              </a:r>
              <a:endParaRPr lang="en-001" sz="1900" b="0" kern="1200" dirty="0">
                <a:latin typeface="Palatino Linotype" panose="02040502050505030304" pitchFamily="18" charset="0"/>
              </a:endParaRPr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CC551711-08B5-18BB-0AC5-E4B1A9C49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810" y="228279"/>
            <a:ext cx="9958381" cy="1205557"/>
          </a:xfrm>
        </p:spPr>
        <p:txBody>
          <a:bodyPr/>
          <a:lstStyle/>
          <a:p>
            <a:pPr algn="ctr"/>
            <a:r>
              <a:rPr lang="en-US" i="0" dirty="0">
                <a:effectLst/>
              </a:rPr>
              <a:t>Porter’s Five Forces</a:t>
            </a:r>
            <a:endParaRPr lang="en-001" dirty="0"/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5D24744E-B2B9-62FA-463A-478E67C6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b="0" smtClean="0"/>
              <a:pPr/>
              <a:t>8</a:t>
            </a:fld>
            <a:endParaRPr lang="en-001" sz="1600" b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AEAC1C6-7594-9144-99BC-4CD5A4A11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147" y="1622684"/>
            <a:ext cx="4435386" cy="2016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rrow: Up 1">
            <a:extLst>
              <a:ext uri="{FF2B5EF4-FFF2-40B4-BE49-F238E27FC236}">
                <a16:creationId xmlns:a16="http://schemas.microsoft.com/office/drawing/2014/main" id="{075105FA-0C71-38F4-1282-5A8F65AB4B55}"/>
              </a:ext>
            </a:extLst>
          </p:cNvPr>
          <p:cNvSpPr/>
          <p:nvPr/>
        </p:nvSpPr>
        <p:spPr>
          <a:xfrm>
            <a:off x="5716169" y="4043679"/>
            <a:ext cx="758444" cy="798983"/>
          </a:xfrm>
          <a:prstGeom prst="upArrow">
            <a:avLst/>
          </a:prstGeom>
          <a:solidFill>
            <a:srgbClr val="163E64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100BAAA-606C-BE63-2911-F7149A9E175C}"/>
              </a:ext>
            </a:extLst>
          </p:cNvPr>
          <p:cNvSpPr txBox="1">
            <a:spLocks/>
          </p:cNvSpPr>
          <p:nvPr/>
        </p:nvSpPr>
        <p:spPr>
          <a:xfrm>
            <a:off x="2585110" y="237062"/>
            <a:ext cx="7020560" cy="1205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2">
                    <a:lumMod val="90000"/>
                    <a:lumOff val="10000"/>
                  </a:schemeClr>
                </a:solidFill>
                <a:latin typeface="Palatino Linotype" panose="02040502050505030304" pitchFamily="18" charset="0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Competitors</a:t>
            </a:r>
            <a:endParaRPr lang="en-001" dirty="0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92FCFD22-2D0C-2E2A-021B-D6CAB2832F7C}"/>
              </a:ext>
            </a:extLst>
          </p:cNvPr>
          <p:cNvSpPr/>
          <p:nvPr/>
        </p:nvSpPr>
        <p:spPr>
          <a:xfrm rot="5400000">
            <a:off x="5866453" y="-946445"/>
            <a:ext cx="457873" cy="9271433"/>
          </a:xfrm>
          <a:prstGeom prst="rightBrace">
            <a:avLst>
              <a:gd name="adj1" fmla="val 69403"/>
              <a:gd name="adj2" fmla="val 50000"/>
            </a:avLst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001"/>
          </a:p>
        </p:txBody>
      </p:sp>
      <p:pic>
        <p:nvPicPr>
          <p:cNvPr id="2054" name="Picture 6" descr="kestrel education | A leading global Career Counselling agency | colleges &amp;  univercity counselling">
            <a:extLst>
              <a:ext uri="{FF2B5EF4-FFF2-40B4-BE49-F238E27FC236}">
                <a16:creationId xmlns:a16="http://schemas.microsoft.com/office/drawing/2014/main" id="{327A7B3D-011E-767E-9CDA-5679CA9B24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474" y="1835317"/>
            <a:ext cx="4167660" cy="1584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8302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2" grpId="0" animBg="1"/>
      <p:bldP spid="4" grpId="0"/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F9AAF-0621-775D-0740-FA22CF4D7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Funding </a:t>
            </a:r>
            <a:r>
              <a:rPr lang="en-US" b="0" dirty="0"/>
              <a:t>(The Need)</a:t>
            </a:r>
            <a:endParaRPr lang="en-001" b="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45F5B20-D01C-0565-AD2B-DAF57B523ED4}"/>
              </a:ext>
            </a:extLst>
          </p:cNvPr>
          <p:cNvGrpSpPr/>
          <p:nvPr/>
        </p:nvGrpSpPr>
        <p:grpSpPr>
          <a:xfrm>
            <a:off x="6296420" y="3298371"/>
            <a:ext cx="5243803" cy="2394857"/>
            <a:chOff x="6296420" y="3298371"/>
            <a:chExt cx="5243803" cy="2394857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3F1250B-A9EB-7157-5BEB-B59923794321}"/>
                </a:ext>
              </a:extLst>
            </p:cNvPr>
            <p:cNvGrpSpPr/>
            <p:nvPr/>
          </p:nvGrpSpPr>
          <p:grpSpPr>
            <a:xfrm>
              <a:off x="7057800" y="3673337"/>
              <a:ext cx="4482423" cy="1644924"/>
              <a:chOff x="-3270270" y="3307439"/>
              <a:chExt cx="4722854" cy="1439985"/>
            </a:xfrm>
            <a:solidFill>
              <a:srgbClr val="13501B"/>
            </a:solidFill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22ACFA2D-550D-1408-8BDE-48DD86B71A49}"/>
                  </a:ext>
                </a:extLst>
              </p:cNvPr>
              <p:cNvSpPr/>
              <p:nvPr/>
            </p:nvSpPr>
            <p:spPr>
              <a:xfrm>
                <a:off x="-3270270" y="3307439"/>
                <a:ext cx="4722854" cy="1439985"/>
              </a:xfrm>
              <a:prstGeom prst="roundRect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3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001" sz="1700">
                  <a:solidFill>
                    <a:srgbClr val="163E64"/>
                  </a:solidFill>
                </a:endParaRPr>
              </a:p>
            </p:txBody>
          </p:sp>
          <p:sp>
            <p:nvSpPr>
              <p:cNvPr id="15" name="Rectangle: Rounded Corners 8">
                <a:extLst>
                  <a:ext uri="{FF2B5EF4-FFF2-40B4-BE49-F238E27FC236}">
                    <a16:creationId xmlns:a16="http://schemas.microsoft.com/office/drawing/2014/main" id="{A892C13E-D478-D38E-0C04-2706C38E8E6F}"/>
                  </a:ext>
                </a:extLst>
              </p:cNvPr>
              <p:cNvSpPr txBox="1"/>
              <p:nvPr/>
            </p:nvSpPr>
            <p:spPr>
              <a:xfrm>
                <a:off x="-2711042" y="3400690"/>
                <a:ext cx="3604397" cy="1299397"/>
              </a:xfrm>
              <a:prstGeom prst="rect">
                <a:avLst/>
              </a:prstGeom>
              <a:grpFill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53340" tIns="53340" rIns="53340" bIns="53340" numCol="1" spcCol="1270" anchor="ctr" anchorCtr="0">
                <a:noAutofit/>
              </a:bodyPr>
              <a:lstStyle/>
              <a:p>
                <a:pPr marL="0" lvl="0" indent="0" algn="ctr" defTabSz="6223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2000" kern="1200" dirty="0">
                    <a:solidFill>
                      <a:schemeClr val="bg1"/>
                    </a:solidFill>
                    <a:latin typeface="Palatino Linotype" panose="02040502050505030304" pitchFamily="18" charset="0"/>
                  </a:rPr>
                  <a:t>Rest of the funding towards </a:t>
                </a:r>
                <a:r>
                  <a:rPr lang="en-US" sz="2000" b="1" kern="1200" dirty="0">
                    <a:solidFill>
                      <a:schemeClr val="bg1"/>
                    </a:solidFill>
                    <a:latin typeface="Palatino Linotype" panose="02040502050505030304" pitchFamily="18" charset="0"/>
                  </a:rPr>
                  <a:t>marketing</a:t>
                </a:r>
                <a:r>
                  <a:rPr lang="en-US" sz="2000" kern="1200" dirty="0">
                    <a:solidFill>
                      <a:schemeClr val="bg1"/>
                    </a:solidFill>
                    <a:latin typeface="Palatino Linotype" panose="02040502050505030304" pitchFamily="18" charset="0"/>
                  </a:rPr>
                  <a:t> and </a:t>
                </a:r>
                <a:r>
                  <a:rPr lang="en-US" sz="2000" b="1" kern="1200" dirty="0">
                    <a:solidFill>
                      <a:schemeClr val="bg1"/>
                    </a:solidFill>
                    <a:latin typeface="Palatino Linotype" panose="02040502050505030304" pitchFamily="18" charset="0"/>
                  </a:rPr>
                  <a:t>reliable infrastructure </a:t>
                </a:r>
                <a:r>
                  <a:rPr lang="en-US" sz="2000" kern="1200" dirty="0">
                    <a:solidFill>
                      <a:schemeClr val="bg1"/>
                    </a:solidFill>
                    <a:latin typeface="Palatino Linotype" panose="02040502050505030304" pitchFamily="18" charset="0"/>
                  </a:rPr>
                  <a:t>until turnover</a:t>
                </a:r>
                <a:endParaRPr lang="en-001" sz="2000" b="1" kern="1200" dirty="0">
                  <a:solidFill>
                    <a:schemeClr val="bg1"/>
                  </a:solidFill>
                  <a:latin typeface="Palatino Linotype" panose="02040502050505030304" pitchFamily="18" charset="0"/>
                </a:endParaRPr>
              </a:p>
            </p:txBody>
          </p:sp>
        </p:grpSp>
        <p:sp>
          <p:nvSpPr>
            <p:cNvPr id="16" name="Right Brace 15">
              <a:extLst>
                <a:ext uri="{FF2B5EF4-FFF2-40B4-BE49-F238E27FC236}">
                  <a16:creationId xmlns:a16="http://schemas.microsoft.com/office/drawing/2014/main" id="{688E3CA2-93D7-F99A-4F93-A59FFC066A8D}"/>
                </a:ext>
              </a:extLst>
            </p:cNvPr>
            <p:cNvSpPr/>
            <p:nvPr/>
          </p:nvSpPr>
          <p:spPr>
            <a:xfrm>
              <a:off x="6296420" y="3298371"/>
              <a:ext cx="587829" cy="2394857"/>
            </a:xfrm>
            <a:prstGeom prst="rightBrace">
              <a:avLst>
                <a:gd name="adj1" fmla="val 54629"/>
                <a:gd name="adj2" fmla="val 50000"/>
              </a:avLst>
            </a:prstGeom>
            <a:ln w="57150">
              <a:solidFill>
                <a:srgbClr val="13501B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164F50-ADCF-01BE-75F5-B2230F36107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613400" cy="4141925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lnSpc>
                    <a:spcPct val="70000"/>
                  </a:lnSpc>
                  <a:buNone/>
                </a:pPr>
                <a:r>
                  <a:rPr lang="en-US" sz="3000" dirty="0">
                    <a:solidFill>
                      <a:srgbClr val="273741"/>
                    </a:solidFill>
                  </a:rPr>
                  <a:t>Seeking </a:t>
                </a:r>
                <a:r>
                  <a:rPr lang="en-US" sz="3000" b="1" dirty="0">
                    <a:solidFill>
                      <a:srgbClr val="273741"/>
                    </a:solidFill>
                  </a:rPr>
                  <a:t>USD</a:t>
                </a:r>
                <a14:m>
                  <m:oMath xmlns:m="http://schemas.openxmlformats.org/officeDocument/2006/math">
                    <m:r>
                      <a:rPr lang="en-US" sz="3000" b="0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3000" b="1" i="0" dirty="0" smtClean="0">
                        <a:solidFill>
                          <a:srgbClr val="273741"/>
                        </a:solidFill>
                        <a:latin typeface="Cambria Math" panose="02040503050406030204" pitchFamily="18" charset="0"/>
                      </a:rPr>
                      <m:t>𝟑𝟓𝟎</m:t>
                    </m:r>
                  </m:oMath>
                </a14:m>
                <a:r>
                  <a:rPr lang="en-US" sz="3000" b="1" dirty="0">
                    <a:solidFill>
                      <a:srgbClr val="273741"/>
                    </a:solidFill>
                  </a:rPr>
                  <a:t>0</a:t>
                </a:r>
              </a:p>
              <a:p>
                <a:pPr marL="0" indent="0" algn="ctr">
                  <a:lnSpc>
                    <a:spcPct val="70000"/>
                  </a:lnSpc>
                  <a:buNone/>
                </a:pPr>
                <a:endParaRPr lang="en-US" sz="300" b="1" dirty="0">
                  <a:solidFill>
                    <a:srgbClr val="273741"/>
                  </a:solidFill>
                </a:endParaRPr>
              </a:p>
              <a:p>
                <a:pPr algn="ctr">
                  <a:lnSpc>
                    <a:spcPct val="70000"/>
                  </a:lnSpc>
                </a:pPr>
                <a:r>
                  <a:rPr lang="en-US" sz="2500" dirty="0">
                    <a:solidFill>
                      <a:srgbClr val="273741"/>
                    </a:solidFill>
                  </a:rPr>
                  <a:t>Further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develop</a:t>
                </a:r>
                <a:r>
                  <a:rPr lang="en-US" sz="2500" dirty="0">
                    <a:solidFill>
                      <a:srgbClr val="273741"/>
                    </a:solidFill>
                  </a:rPr>
                  <a:t> and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enhance</a:t>
                </a:r>
                <a:r>
                  <a:rPr lang="en-US" sz="2500" dirty="0">
                    <a:solidFill>
                      <a:srgbClr val="273741"/>
                    </a:solidFill>
                  </a:rPr>
                  <a:t> the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AI comparison tool</a:t>
                </a:r>
              </a:p>
              <a:p>
                <a:r>
                  <a:rPr lang="en-US" sz="2500" dirty="0">
                    <a:solidFill>
                      <a:srgbClr val="273741"/>
                    </a:solidFill>
                  </a:rPr>
                  <a:t>Expand our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mentor network </a:t>
                </a:r>
                <a:r>
                  <a:rPr lang="en-US" sz="2500" dirty="0">
                    <a:solidFill>
                      <a:srgbClr val="273741"/>
                    </a:solidFill>
                  </a:rPr>
                  <a:t>and onboard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diverse expertise</a:t>
                </a:r>
              </a:p>
              <a:p>
                <a:r>
                  <a:rPr lang="en-US" sz="2500" dirty="0">
                    <a:solidFill>
                      <a:srgbClr val="273741"/>
                    </a:solidFill>
                  </a:rPr>
                  <a:t>Implement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marketing</a:t>
                </a:r>
                <a:r>
                  <a:rPr lang="en-US" sz="2500" dirty="0">
                    <a:solidFill>
                      <a:srgbClr val="273741"/>
                    </a:solidFill>
                  </a:rPr>
                  <a:t> and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outreach campaigns </a:t>
                </a:r>
                <a:r>
                  <a:rPr lang="en-US" sz="2500" dirty="0">
                    <a:solidFill>
                      <a:srgbClr val="273741"/>
                    </a:solidFill>
                  </a:rPr>
                  <a:t>to reach our target audience</a:t>
                </a:r>
              </a:p>
              <a:p>
                <a:r>
                  <a:rPr lang="en-US" sz="2500" dirty="0">
                    <a:solidFill>
                      <a:srgbClr val="273741"/>
                    </a:solidFill>
                  </a:rPr>
                  <a:t>Build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robust</a:t>
                </a:r>
                <a:r>
                  <a:rPr lang="en-US" sz="2500" dirty="0">
                    <a:solidFill>
                      <a:srgbClr val="273741"/>
                    </a:solidFill>
                  </a:rPr>
                  <a:t> and </a:t>
                </a:r>
                <a:r>
                  <a:rPr lang="en-US" sz="2500" b="1" dirty="0">
                    <a:solidFill>
                      <a:srgbClr val="273741"/>
                    </a:solidFill>
                  </a:rPr>
                  <a:t>scalable</a:t>
                </a:r>
                <a:r>
                  <a:rPr lang="en-US" sz="2500" dirty="0">
                    <a:solidFill>
                      <a:srgbClr val="273741"/>
                    </a:solidFill>
                  </a:rPr>
                  <a:t> tech-</a:t>
                </a:r>
                <a:r>
                  <a:rPr lang="en-US" sz="2500" dirty="0" err="1">
                    <a:solidFill>
                      <a:srgbClr val="273741"/>
                    </a:solidFill>
                  </a:rPr>
                  <a:t>nology</a:t>
                </a:r>
                <a:r>
                  <a:rPr lang="en-US" sz="2500" dirty="0">
                    <a:solidFill>
                      <a:srgbClr val="273741"/>
                    </a:solidFill>
                  </a:rPr>
                  <a:t> infrastructure</a:t>
                </a:r>
                <a:endParaRPr lang="en-001" sz="2500" dirty="0">
                  <a:solidFill>
                    <a:srgbClr val="273741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B164F50-ADCF-01BE-75F5-B2230F36107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613400" cy="4141925"/>
              </a:xfrm>
              <a:blipFill>
                <a:blip r:embed="rId3"/>
                <a:stretch>
                  <a:fillRect l="-1630" t="-4706" r="-2935" b="-294"/>
                </a:stretch>
              </a:blipFill>
            </p:spPr>
            <p:txBody>
              <a:bodyPr/>
              <a:lstStyle/>
              <a:p>
                <a:r>
                  <a:rPr lang="en-001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B93EB-B310-6DD2-BFDA-2EFB5DF07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06306B-CA6C-4594-B96A-16C52CA088E3}" type="slidenum">
              <a:rPr lang="en-001" sz="1600" smtClean="0"/>
              <a:t>9</a:t>
            </a:fld>
            <a:endParaRPr lang="en-001" sz="16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21C2341-0990-BAB4-B25A-8B55465598F5}"/>
              </a:ext>
            </a:extLst>
          </p:cNvPr>
          <p:cNvGrpSpPr/>
          <p:nvPr/>
        </p:nvGrpSpPr>
        <p:grpSpPr>
          <a:xfrm>
            <a:off x="6422844" y="2762047"/>
            <a:ext cx="5340677" cy="2319879"/>
            <a:chOff x="6386158" y="2653687"/>
            <a:chExt cx="5340677" cy="276007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3D4D99E-17C3-ECEC-3B02-23FB87D471F3}"/>
                </a:ext>
              </a:extLst>
            </p:cNvPr>
            <p:cNvGrpSpPr/>
            <p:nvPr/>
          </p:nvGrpSpPr>
          <p:grpSpPr>
            <a:xfrm>
              <a:off x="7078372" y="3222195"/>
              <a:ext cx="4648463" cy="2191565"/>
              <a:chOff x="1364515" y="2785469"/>
              <a:chExt cx="4722854" cy="1439985"/>
            </a:xfrm>
            <a:solidFill>
              <a:schemeClr val="bg1"/>
            </a:solidFill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82F0D47F-E227-D715-779D-28507726844B}"/>
                  </a:ext>
                </a:extLst>
              </p:cNvPr>
              <p:cNvSpPr/>
              <p:nvPr/>
            </p:nvSpPr>
            <p:spPr>
              <a:xfrm>
                <a:off x="1364515" y="2785469"/>
                <a:ext cx="4722854" cy="1439985"/>
              </a:xfrm>
              <a:prstGeom prst="roundRect">
                <a:avLst/>
              </a:prstGeom>
              <a:solidFill>
                <a:srgbClr val="163E64"/>
              </a:solidFill>
              <a:ln w="38100">
                <a:solidFill>
                  <a:schemeClr val="tx1"/>
                </a:solidFill>
              </a:ln>
            </p:spPr>
            <p:style>
              <a:lnRef idx="3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n-001" sz="1700">
                  <a:solidFill>
                    <a:srgbClr val="163E64"/>
                  </a:solidFill>
                </a:endParaRPr>
              </a:p>
            </p:txBody>
          </p:sp>
          <mc:AlternateContent xmlns:mc="http://schemas.openxmlformats.org/markup-compatibility/2006">
            <mc:Choice xmlns:a14="http://schemas.microsoft.com/office/drawing/2010/main" Requires="a14">
              <p:sp>
                <p:nvSpPr>
                  <p:cNvPr id="7" name="Rectangle: Rounded Corners 8">
                    <a:extLst>
                      <a:ext uri="{FF2B5EF4-FFF2-40B4-BE49-F238E27FC236}">
                        <a16:creationId xmlns:a16="http://schemas.microsoft.com/office/drawing/2014/main" id="{E5E7484A-2ECA-3424-89E4-7BA1E9292E87}"/>
                      </a:ext>
                    </a:extLst>
                  </p:cNvPr>
                  <p:cNvSpPr txBox="1"/>
                  <p:nvPr/>
                </p:nvSpPr>
                <p:spPr>
                  <a:xfrm>
                    <a:off x="1434809" y="2855763"/>
                    <a:ext cx="4582265" cy="1299397"/>
                  </a:xfrm>
                  <a:prstGeom prst="rect">
                    <a:avLst/>
                  </a:prstGeom>
                  <a:noFill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minor">
                    <a:schemeClr val="lt1"/>
                  </a:fontRef>
                </p:style>
                <p:txBody>
                  <a:bodyPr spcFirstLastPara="0" vert="horz" wrap="square" lIns="53340" tIns="53340" rIns="53340" bIns="53340" numCol="1" spcCol="1270" anchor="ctr" anchorCtr="0">
                    <a:noAutofit/>
                  </a:bodyPr>
                  <a:lstStyle/>
                  <a:p>
                    <a:pPr marL="0" lvl="0" indent="0" algn="ctr" defTabSz="6223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  <a:buNone/>
                    </a:pPr>
                    <a:r>
                      <a:rPr lang="en-US" sz="2000" kern="1200" dirty="0">
                        <a:solidFill>
                          <a:schemeClr val="bg1"/>
                        </a:solidFill>
                        <a:latin typeface="Palatino Linotype" panose="02040502050505030304" pitchFamily="18" charset="0"/>
                      </a:rPr>
                      <a:t>AI models for both automated web scraping and tuning models</a:t>
                    </a:r>
                  </a:p>
                  <a:p>
                    <a:pPr lvl="0" algn="ctr" defTabSz="6223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14:m>
                      <m:oMath xmlns:m="http://schemas.openxmlformats.org/officeDocument/2006/math">
                        <m:r>
                          <a:rPr lang="en-US" b="1" i="1" dirty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$</m:t>
                        </m:r>
                        <m:r>
                          <a:rPr lang="en-US" b="0" i="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300 </m:t>
                        </m:r>
                      </m:oMath>
                    </a14:m>
                    <a:r>
                      <a:rPr lang="en-US" kern="1200" dirty="0">
                        <a:solidFill>
                          <a:schemeClr val="bg1"/>
                        </a:solidFill>
                        <a:latin typeface="Palatino Linotype" panose="02040502050505030304" pitchFamily="18" charset="0"/>
                      </a:rPr>
                      <a:t>/ one full-cycle (scraping + tuning)</a:t>
                    </a:r>
                  </a:p>
                  <a:p>
                    <a:pPr lvl="0" algn="ctr" defTabSz="622300">
                      <a:lnSpc>
                        <a:spcPct val="90000"/>
                      </a:lnSpc>
                      <a:spcBef>
                        <a:spcPct val="0"/>
                      </a:spcBef>
                      <a:spcAft>
                        <a:spcPct val="35000"/>
                      </a:spcAft>
                    </a:pPr>
                    <a:r>
                      <a:rPr lang="en-US" i="1" dirty="0">
                        <a:solidFill>
                          <a:schemeClr val="bg1"/>
                        </a:solidFill>
                        <a:latin typeface="Palatino Linotype" panose="02040502050505030304" pitchFamily="18" charset="0"/>
                      </a:rPr>
                      <a:t>twice per fiscal quarter</a:t>
                    </a:r>
                    <a:endParaRPr lang="en-001" b="1" i="1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endParaRPr>
                  </a:p>
                </p:txBody>
              </p:sp>
            </mc:Choice>
            <mc:Fallback>
              <p:sp>
                <p:nvSpPr>
                  <p:cNvPr id="7" name="Rectangle: Rounded Corners 8">
                    <a:extLst>
                      <a:ext uri="{FF2B5EF4-FFF2-40B4-BE49-F238E27FC236}">
                        <a16:creationId xmlns:a16="http://schemas.microsoft.com/office/drawing/2014/main" id="{E5E7484A-2ECA-3424-89E4-7BA1E9292E87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434809" y="2855763"/>
                    <a:ext cx="4582265" cy="1299397"/>
                  </a:xfrm>
                  <a:prstGeom prst="rect">
                    <a:avLst/>
                  </a:prstGeom>
                  <a:blipFill>
                    <a:blip r:embed="rId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001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F885C3CC-25CB-CC1D-2A55-8693C424F964}"/>
                </a:ext>
              </a:extLst>
            </p:cNvPr>
            <p:cNvSpPr/>
            <p:nvPr/>
          </p:nvSpPr>
          <p:spPr>
            <a:xfrm rot="2277708">
              <a:off x="6386158" y="2653687"/>
              <a:ext cx="700401" cy="600763"/>
            </a:xfrm>
            <a:prstGeom prst="rightArrow">
              <a:avLst>
                <a:gd name="adj1" fmla="val 50000"/>
                <a:gd name="adj2" fmla="val 61872"/>
              </a:avLst>
            </a:prstGeom>
            <a:solidFill>
              <a:srgbClr val="163E64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001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06EB98E-0C8F-9D6E-0556-0E54F43B48BA}"/>
              </a:ext>
            </a:extLst>
          </p:cNvPr>
          <p:cNvGrpSpPr/>
          <p:nvPr/>
        </p:nvGrpSpPr>
        <p:grpSpPr>
          <a:xfrm>
            <a:off x="6871377" y="365125"/>
            <a:ext cx="5021310" cy="1626235"/>
            <a:chOff x="1343613" y="2690772"/>
            <a:chExt cx="4722854" cy="1439985"/>
          </a:xfrm>
          <a:solidFill>
            <a:schemeClr val="bg1"/>
          </a:solidFill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1768F1B2-0141-AAF2-2D7D-01FE3A715B41}"/>
                </a:ext>
              </a:extLst>
            </p:cNvPr>
            <p:cNvSpPr/>
            <p:nvPr/>
          </p:nvSpPr>
          <p:spPr>
            <a:xfrm>
              <a:off x="1343613" y="2690772"/>
              <a:ext cx="4722854" cy="1439985"/>
            </a:xfrm>
            <a:prstGeom prst="roundRect">
              <a:avLst/>
            </a:prstGeom>
            <a:solidFill>
              <a:srgbClr val="273741"/>
            </a:solidFill>
            <a:ln w="38100">
              <a:solidFill>
                <a:schemeClr val="tx1"/>
              </a:solidFill>
            </a:ln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001" sz="1700">
                <a:solidFill>
                  <a:srgbClr val="163E64"/>
                </a:solidFill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1" name="Rectangle: Rounded Corners 8">
                  <a:extLst>
                    <a:ext uri="{FF2B5EF4-FFF2-40B4-BE49-F238E27FC236}">
                      <a16:creationId xmlns:a16="http://schemas.microsoft.com/office/drawing/2014/main" id="{9126326E-7F2F-F99A-810C-4D4F538FCF22}"/>
                    </a:ext>
                  </a:extLst>
                </p:cNvPr>
                <p:cNvSpPr txBox="1"/>
                <p:nvPr/>
              </p:nvSpPr>
              <p:spPr>
                <a:xfrm>
                  <a:off x="1413907" y="2761066"/>
                  <a:ext cx="4582266" cy="1299397"/>
                </a:xfrm>
                <a:prstGeom prst="rect">
                  <a:avLst/>
                </a:prstGeom>
                <a:noFill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minor">
                  <a:schemeClr val="lt1"/>
                </a:fontRef>
              </p:style>
              <p:txBody>
                <a:bodyPr spcFirstLastPara="0" vert="horz" wrap="square" lIns="53340" tIns="53340" rIns="53340" bIns="53340" numCol="1" spcCol="1270" anchor="ctr" anchorCtr="0">
                  <a:noAutofit/>
                </a:bodyPr>
                <a:lstStyle/>
                <a:p>
                  <a:pPr marL="0" lvl="0" indent="0" algn="ctr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  <a:buNone/>
                  </a:pPr>
                  <a:r>
                    <a:rPr lang="en-US" sz="17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AI P</a:t>
                  </a:r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ricing </a:t>
                  </a:r>
                  <a14:m>
                    <m:oMath xmlns:m="http://schemas.openxmlformats.org/officeDocument/2006/math">
                      <m:r>
                        <a:rPr lang="en-US" sz="1700" b="0" i="1" kern="12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→</m:t>
                      </m:r>
                    </m:oMath>
                  </a14:m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 </a:t>
                  </a:r>
                  <a14:m>
                    <m:oMath xmlns:m="http://schemas.openxmlformats.org/officeDocument/2006/math"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$</m:t>
                      </m:r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𝟐𝟏</m:t>
                      </m:r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/ </m:t>
                      </m:r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1700" b="1" i="0" kern="120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million tokens</a:t>
                  </a:r>
                </a:p>
                <a:p>
                  <a:pPr lvl="0" algn="ctr" defTabSz="62230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17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Using a c</a:t>
                  </a:r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onservative value of </a:t>
                  </a:r>
                  <a14:m>
                    <m:oMath xmlns:m="http://schemas.openxmlformats.org/officeDocument/2006/math">
                      <m:r>
                        <a:rPr lang="en-US" sz="1700" b="1" i="0" kern="120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𝟐𝟓𝟎𝐤</m:t>
                      </m:r>
                    </m:oMath>
                  </a14:m>
                  <a:r>
                    <a:rPr lang="en-US" sz="1700" kern="12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 tokens / 100 </a:t>
                  </a:r>
                  <a:r>
                    <a:rPr lang="en-US" sz="1700" b="1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comparisons, </a:t>
                  </a:r>
                  <a:r>
                    <a:rPr lang="en-US" sz="17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we estimate</a:t>
                  </a:r>
                  <a:br>
                    <a:rPr lang="en-US" sz="1700" b="1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</a:br>
                  <a14:m>
                    <m:oMath xmlns:m="http://schemas.openxmlformats.org/officeDocument/2006/math">
                      <m:r>
                        <a:rPr lang="en-US" sz="1700" b="1" i="1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$</m:t>
                      </m:r>
                      <m:r>
                        <a:rPr lang="en-US" sz="1700" b="1" i="0" dirty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𝟓</m:t>
                      </m:r>
                    </m:oMath>
                  </a14:m>
                  <a:r>
                    <a:rPr lang="en-US" sz="1700" b="1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 </a:t>
                  </a:r>
                  <a:r>
                    <a:rPr lang="en-US" sz="1700" dirty="0">
                      <a:solidFill>
                        <a:schemeClr val="bg1"/>
                      </a:solidFill>
                      <a:latin typeface="Palatino Linotype" panose="02040502050505030304" pitchFamily="18" charset="0"/>
                    </a:rPr>
                    <a:t>/ per student</a:t>
                  </a:r>
                  <a:endParaRPr lang="en-001" sz="1700" kern="1200" dirty="0">
                    <a:solidFill>
                      <a:schemeClr val="bg1"/>
                    </a:solidFill>
                    <a:latin typeface="Palatino Linotype" panose="02040502050505030304" pitchFamily="18" charset="0"/>
                  </a:endParaRPr>
                </a:p>
              </p:txBody>
            </p:sp>
          </mc:Choice>
          <mc:Fallback>
            <p:sp>
              <p:nvSpPr>
                <p:cNvPr id="31" name="Rectangle: Rounded Corners 8">
                  <a:extLst>
                    <a:ext uri="{FF2B5EF4-FFF2-40B4-BE49-F238E27FC236}">
                      <a16:creationId xmlns:a16="http://schemas.microsoft.com/office/drawing/2014/main" id="{9126326E-7F2F-F99A-810C-4D4F538FCF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13907" y="2761066"/>
                  <a:ext cx="4582266" cy="1299397"/>
                </a:xfrm>
                <a:prstGeom prst="rect">
                  <a:avLst/>
                </a:prstGeom>
                <a:blipFill>
                  <a:blip r:embed="rId5"/>
                  <a:stretch>
                    <a:fillRect r="-500"/>
                  </a:stretch>
                </a:blipFill>
              </p:spPr>
              <p:txBody>
                <a:bodyPr/>
                <a:lstStyle/>
                <a:p>
                  <a:r>
                    <a:rPr lang="en-001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934765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03e60b96-bc0d-44f7-ab21-2aacff788d3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AE4A0EB79039D4BABD0E23ADB4F6E9D" ma:contentTypeVersion="16" ma:contentTypeDescription="Create a new document." ma:contentTypeScope="" ma:versionID="b7fdbdaa67ac858f557c491217843beb">
  <xsd:schema xmlns:xsd="http://www.w3.org/2001/XMLSchema" xmlns:xs="http://www.w3.org/2001/XMLSchema" xmlns:p="http://schemas.microsoft.com/office/2006/metadata/properties" xmlns:ns3="03e60b96-bc0d-44f7-ab21-2aacff788d33" xmlns:ns4="9aadfadd-b12c-4fc4-9d39-afa60eec9c48" targetNamespace="http://schemas.microsoft.com/office/2006/metadata/properties" ma:root="true" ma:fieldsID="7b8bddb49cb12f767082a9abe3402a12" ns3:_="" ns4:_="">
    <xsd:import namespace="03e60b96-bc0d-44f7-ab21-2aacff788d33"/>
    <xsd:import namespace="9aadfadd-b12c-4fc4-9d39-afa60eec9c4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e60b96-bc0d-44f7-ab21-2aacff788d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adfadd-b12c-4fc4-9d39-afa60eec9c48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EFEB422-3267-44D4-BB18-131771DEB07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E40CFD-2A55-4E05-B082-64C83C6DBA00}">
  <ds:schemaRefs>
    <ds:schemaRef ds:uri="http://purl.org/dc/elements/1.1/"/>
    <ds:schemaRef ds:uri="http://purl.org/dc/dcmitype/"/>
    <ds:schemaRef ds:uri="03e60b96-bc0d-44f7-ab21-2aacff788d33"/>
    <ds:schemaRef ds:uri="http://purl.org/dc/terms/"/>
    <ds:schemaRef ds:uri="http://schemas.microsoft.com/office/2006/documentManagement/types"/>
    <ds:schemaRef ds:uri="http://schemas.microsoft.com/office/2006/metadata/properties"/>
    <ds:schemaRef ds:uri="9aadfadd-b12c-4fc4-9d39-afa60eec9c48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8C0CBA5-D1B6-4EAE-B3FD-62BE577ADA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3e60b96-bc0d-44f7-ab21-2aacff788d33"/>
    <ds:schemaRef ds:uri="9aadfadd-b12c-4fc4-9d39-afa60eec9c4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618</Words>
  <Application>Microsoft Office PowerPoint</Application>
  <PresentationFormat>Widescreen</PresentationFormat>
  <Paragraphs>97</Paragraphs>
  <Slides>11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Arial</vt:lpstr>
      <vt:lpstr>Bahnschrift</vt:lpstr>
      <vt:lpstr>Cambria Math</vt:lpstr>
      <vt:lpstr>Palatino Linotype</vt:lpstr>
      <vt:lpstr>Sans Serif Collection</vt:lpstr>
      <vt:lpstr>Wingdings</vt:lpstr>
      <vt:lpstr>Office Theme</vt:lpstr>
      <vt:lpstr>PowerPoint Presentation</vt:lpstr>
      <vt:lpstr>Entrepreneurship Pitch Deck</vt:lpstr>
      <vt:lpstr>Problem</vt:lpstr>
      <vt:lpstr>The Solution: GradCompass</vt:lpstr>
      <vt:lpstr>Business Model (Freemium)</vt:lpstr>
      <vt:lpstr>Unique Selling Proposition (USP)</vt:lpstr>
      <vt:lpstr>Industry Analysis: Education Consulting</vt:lpstr>
      <vt:lpstr>Porter’s Five Forces</vt:lpstr>
      <vt:lpstr>Funding (The Need)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GradCompass</dc:title>
  <dc:creator>Muhammad Umer</dc:creator>
  <cp:lastModifiedBy>Muhammad Umer</cp:lastModifiedBy>
  <cp:revision>228</cp:revision>
  <dcterms:created xsi:type="dcterms:W3CDTF">2024-03-14T19:25:59Z</dcterms:created>
  <dcterms:modified xsi:type="dcterms:W3CDTF">2024-05-16T17:34:26Z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0x0101007AE4A0EB79039D4BABD0E23ADB4F6E9D</vt:lpwstr>
  </property>
</Properties>
</file>